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 id="446" r:id="rId198"/>
    <p:sldId id="447" r:id="rId199"/>
    <p:sldId id="448" r:id="rId200"/>
    <p:sldId id="449" r:id="rId201"/>
    <p:sldId id="450" r:id="rId202"/>
    <p:sldId id="451" r:id="rId203"/>
    <p:sldId id="452" r:id="rId204"/>
    <p:sldId id="453" r:id="rId205"/>
    <p:sldId id="454" r:id="rId206"/>
    <p:sldId id="455" r:id="rId207"/>
    <p:sldId id="456" r:id="rId208"/>
    <p:sldId id="457" r:id="rId209"/>
    <p:sldId id="458" r:id="rId210"/>
    <p:sldId id="459" r:id="rId211"/>
    <p:sldId id="460" r:id="rId212"/>
    <p:sldId id="461" r:id="rId213"/>
    <p:sldId id="462" r:id="rId214"/>
    <p:sldId id="463" r:id="rId215"/>
    <p:sldId id="464" r:id="rId216"/>
    <p:sldId id="465" r:id="rId217"/>
    <p:sldId id="466" r:id="rId218"/>
    <p:sldId id="467" r:id="rId219"/>
    <p:sldId id="468" r:id="rId220"/>
  </p:sldIdLst>
  <p:sldSz cy="6858000" cx="12192000"/>
  <p:notesSz cx="6858000" cy="9144000"/>
  <p:embeddedFontLst>
    <p:embeddedFont>
      <p:font typeface="Roboto Condensed"/>
      <p:regular r:id="rId221"/>
      <p:bold r:id="rId222"/>
      <p:italic r:id="rId223"/>
      <p:boldItalic r:id="rId224"/>
    </p:embeddedFont>
    <p:embeddedFont>
      <p:font typeface="Open Sans"/>
      <p:regular r:id="rId225"/>
      <p:bold r:id="rId226"/>
      <p:italic r:id="rId227"/>
      <p:boldItalic r:id="rId2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45">
          <p15:clr>
            <a:srgbClr val="A4A3A4"/>
          </p15:clr>
        </p15:guide>
        <p15:guide id="2" pos="3840">
          <p15:clr>
            <a:srgbClr val="A4A3A4"/>
          </p15:clr>
        </p15:guide>
      </p15:sldGuideLst>
    </p:ext>
    <p:ext uri="GoogleSlidesCustomDataVersion2">
      <go:slidesCustomData xmlns:go="http://customooxmlschemas.google.com/" r:id="rId229" roundtripDataSignature="AMtx7mignOsKv+jngdC5CYO2gjXZjMvb9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54DE081-8603-4B2D-94D7-28E926CCE0A7}">
  <a:tblStyle styleId="{554DE081-8603-4B2D-94D7-28E926CCE0A7}"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13CC4834-6F68-423C-B039-3A28CDC6C815}"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b="off" i="off"/>
      <a:tcStyle>
        <a:fill>
          <a:solidFill>
            <a:srgbClr val="D0DEEF"/>
          </a:solidFill>
        </a:fill>
      </a:tcStyle>
    </a:band1H>
    <a:band2H>
      <a:tcTxStyle b="off" i="off"/>
    </a:band2H>
    <a:band1V>
      <a:tcTxStyle b="off" i="off"/>
      <a:tcStyle>
        <a:fill>
          <a:solidFill>
            <a:srgbClr val="D0DEEF"/>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45"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190" Type="http://schemas.openxmlformats.org/officeDocument/2006/relationships/slide" Target="slides/slide18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194" Type="http://schemas.openxmlformats.org/officeDocument/2006/relationships/slide" Target="slides/slide187.xml"/><Relationship Id="rId43" Type="http://schemas.openxmlformats.org/officeDocument/2006/relationships/slide" Target="slides/slide36.xml"/><Relationship Id="rId193" Type="http://schemas.openxmlformats.org/officeDocument/2006/relationships/slide" Target="slides/slide186.xml"/><Relationship Id="rId46" Type="http://schemas.openxmlformats.org/officeDocument/2006/relationships/slide" Target="slides/slide39.xml"/><Relationship Id="rId192" Type="http://schemas.openxmlformats.org/officeDocument/2006/relationships/slide" Target="slides/slide185.xml"/><Relationship Id="rId45" Type="http://schemas.openxmlformats.org/officeDocument/2006/relationships/slide" Target="slides/slide38.xml"/><Relationship Id="rId191" Type="http://schemas.openxmlformats.org/officeDocument/2006/relationships/slide" Target="slides/slide184.xml"/><Relationship Id="rId48" Type="http://schemas.openxmlformats.org/officeDocument/2006/relationships/slide" Target="slides/slide41.xml"/><Relationship Id="rId187" Type="http://schemas.openxmlformats.org/officeDocument/2006/relationships/slide" Target="slides/slide180.xml"/><Relationship Id="rId47" Type="http://schemas.openxmlformats.org/officeDocument/2006/relationships/slide" Target="slides/slide40.xml"/><Relationship Id="rId186" Type="http://schemas.openxmlformats.org/officeDocument/2006/relationships/slide" Target="slides/slide179.xml"/><Relationship Id="rId185" Type="http://schemas.openxmlformats.org/officeDocument/2006/relationships/slide" Target="slides/slide178.xml"/><Relationship Id="rId49" Type="http://schemas.openxmlformats.org/officeDocument/2006/relationships/slide" Target="slides/slide42.xml"/><Relationship Id="rId184" Type="http://schemas.openxmlformats.org/officeDocument/2006/relationships/slide" Target="slides/slide177.xml"/><Relationship Id="rId189" Type="http://schemas.openxmlformats.org/officeDocument/2006/relationships/slide" Target="slides/slide182.xml"/><Relationship Id="rId188" Type="http://schemas.openxmlformats.org/officeDocument/2006/relationships/slide" Target="slides/slide18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183" Type="http://schemas.openxmlformats.org/officeDocument/2006/relationships/slide" Target="slides/slide176.xml"/><Relationship Id="rId32" Type="http://schemas.openxmlformats.org/officeDocument/2006/relationships/slide" Target="slides/slide25.xml"/><Relationship Id="rId182" Type="http://schemas.openxmlformats.org/officeDocument/2006/relationships/slide" Target="slides/slide175.xml"/><Relationship Id="rId35" Type="http://schemas.openxmlformats.org/officeDocument/2006/relationships/slide" Target="slides/slide28.xml"/><Relationship Id="rId181" Type="http://schemas.openxmlformats.org/officeDocument/2006/relationships/slide" Target="slides/slide174.xml"/><Relationship Id="rId34" Type="http://schemas.openxmlformats.org/officeDocument/2006/relationships/slide" Target="slides/slide27.xml"/><Relationship Id="rId180" Type="http://schemas.openxmlformats.org/officeDocument/2006/relationships/slide" Target="slides/slide173.xml"/><Relationship Id="rId37" Type="http://schemas.openxmlformats.org/officeDocument/2006/relationships/slide" Target="slides/slide30.xml"/><Relationship Id="rId176" Type="http://schemas.openxmlformats.org/officeDocument/2006/relationships/slide" Target="slides/slide169.xml"/><Relationship Id="rId36" Type="http://schemas.openxmlformats.org/officeDocument/2006/relationships/slide" Target="slides/slide29.xml"/><Relationship Id="rId175" Type="http://schemas.openxmlformats.org/officeDocument/2006/relationships/slide" Target="slides/slide168.xml"/><Relationship Id="rId39" Type="http://schemas.openxmlformats.org/officeDocument/2006/relationships/slide" Target="slides/slide32.xml"/><Relationship Id="rId174" Type="http://schemas.openxmlformats.org/officeDocument/2006/relationships/slide" Target="slides/slide167.xml"/><Relationship Id="rId38" Type="http://schemas.openxmlformats.org/officeDocument/2006/relationships/slide" Target="slides/slide31.xml"/><Relationship Id="rId173" Type="http://schemas.openxmlformats.org/officeDocument/2006/relationships/slide" Target="slides/slide166.xml"/><Relationship Id="rId179" Type="http://schemas.openxmlformats.org/officeDocument/2006/relationships/slide" Target="slides/slide172.xml"/><Relationship Id="rId178" Type="http://schemas.openxmlformats.org/officeDocument/2006/relationships/slide" Target="slides/slide171.xml"/><Relationship Id="rId177" Type="http://schemas.openxmlformats.org/officeDocument/2006/relationships/slide" Target="slides/slide170.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98" Type="http://schemas.openxmlformats.org/officeDocument/2006/relationships/slide" Target="slides/slide191.xml"/><Relationship Id="rId14" Type="http://schemas.openxmlformats.org/officeDocument/2006/relationships/slide" Target="slides/slide7.xml"/><Relationship Id="rId197" Type="http://schemas.openxmlformats.org/officeDocument/2006/relationships/slide" Target="slides/slide190.xml"/><Relationship Id="rId17" Type="http://schemas.openxmlformats.org/officeDocument/2006/relationships/slide" Target="slides/slide10.xml"/><Relationship Id="rId196" Type="http://schemas.openxmlformats.org/officeDocument/2006/relationships/slide" Target="slides/slide189.xml"/><Relationship Id="rId16" Type="http://schemas.openxmlformats.org/officeDocument/2006/relationships/slide" Target="slides/slide9.xml"/><Relationship Id="rId195" Type="http://schemas.openxmlformats.org/officeDocument/2006/relationships/slide" Target="slides/slide188.xml"/><Relationship Id="rId19" Type="http://schemas.openxmlformats.org/officeDocument/2006/relationships/slide" Target="slides/slide12.xml"/><Relationship Id="rId18" Type="http://schemas.openxmlformats.org/officeDocument/2006/relationships/slide" Target="slides/slide11.xml"/><Relationship Id="rId199" Type="http://schemas.openxmlformats.org/officeDocument/2006/relationships/slide" Target="slides/slide192.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2.xml"/><Relationship Id="rId4" Type="http://schemas.openxmlformats.org/officeDocument/2006/relationships/tableStyles" Target="tableStyles.xml"/><Relationship Id="rId148" Type="http://schemas.openxmlformats.org/officeDocument/2006/relationships/slide" Target="slides/slide141.xml"/><Relationship Id="rId9" Type="http://schemas.openxmlformats.org/officeDocument/2006/relationships/slide" Target="slides/slide2.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5" Type="http://schemas.openxmlformats.org/officeDocument/2006/relationships/slideMaster" Target="slideMasters/slideMaster1.xml"/><Relationship Id="rId147" Type="http://schemas.openxmlformats.org/officeDocument/2006/relationships/slide" Target="slides/slide140.xml"/><Relationship Id="rId6" Type="http://schemas.openxmlformats.org/officeDocument/2006/relationships/slideMaster" Target="slideMasters/slideMaster2.xml"/><Relationship Id="rId146" Type="http://schemas.openxmlformats.org/officeDocument/2006/relationships/slide" Target="slides/slide139.xml"/><Relationship Id="rId7" Type="http://schemas.openxmlformats.org/officeDocument/2006/relationships/notesMaster" Target="notesMasters/notesMaster1.xml"/><Relationship Id="rId145" Type="http://schemas.openxmlformats.org/officeDocument/2006/relationships/slide" Target="slides/slide138.xml"/><Relationship Id="rId8" Type="http://schemas.openxmlformats.org/officeDocument/2006/relationships/slide" Target="slides/slide1.xml"/><Relationship Id="rId144" Type="http://schemas.openxmlformats.org/officeDocument/2006/relationships/slide" Target="slides/slide137.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172" Type="http://schemas.openxmlformats.org/officeDocument/2006/relationships/slide" Target="slides/slide165.xml"/><Relationship Id="rId65" Type="http://schemas.openxmlformats.org/officeDocument/2006/relationships/slide" Target="slides/slide58.xml"/><Relationship Id="rId171" Type="http://schemas.openxmlformats.org/officeDocument/2006/relationships/slide" Target="slides/slide164.xml"/><Relationship Id="rId68" Type="http://schemas.openxmlformats.org/officeDocument/2006/relationships/slide" Target="slides/slide61.xml"/><Relationship Id="rId170" Type="http://schemas.openxmlformats.org/officeDocument/2006/relationships/slide" Target="slides/slide163.xml"/><Relationship Id="rId67" Type="http://schemas.openxmlformats.org/officeDocument/2006/relationships/slide" Target="slides/slide60.xml"/><Relationship Id="rId60" Type="http://schemas.openxmlformats.org/officeDocument/2006/relationships/slide" Target="slides/slide53.xml"/><Relationship Id="rId165" Type="http://schemas.openxmlformats.org/officeDocument/2006/relationships/slide" Target="slides/slide158.xml"/><Relationship Id="rId69" Type="http://schemas.openxmlformats.org/officeDocument/2006/relationships/slide" Target="slides/slide62.xml"/><Relationship Id="rId164" Type="http://schemas.openxmlformats.org/officeDocument/2006/relationships/slide" Target="slides/slide157.xml"/><Relationship Id="rId163" Type="http://schemas.openxmlformats.org/officeDocument/2006/relationships/slide" Target="slides/slide156.xml"/><Relationship Id="rId162" Type="http://schemas.openxmlformats.org/officeDocument/2006/relationships/slide" Target="slides/slide155.xml"/><Relationship Id="rId169" Type="http://schemas.openxmlformats.org/officeDocument/2006/relationships/slide" Target="slides/slide162.xml"/><Relationship Id="rId168" Type="http://schemas.openxmlformats.org/officeDocument/2006/relationships/slide" Target="slides/slide161.xml"/><Relationship Id="rId167" Type="http://schemas.openxmlformats.org/officeDocument/2006/relationships/slide" Target="slides/slide160.xml"/><Relationship Id="rId166" Type="http://schemas.openxmlformats.org/officeDocument/2006/relationships/slide" Target="slides/slide159.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slide" Target="slides/slide154.xml"/><Relationship Id="rId54" Type="http://schemas.openxmlformats.org/officeDocument/2006/relationships/slide" Target="slides/slide47.xml"/><Relationship Id="rId160" Type="http://schemas.openxmlformats.org/officeDocument/2006/relationships/slide" Target="slides/slide153.xml"/><Relationship Id="rId57" Type="http://schemas.openxmlformats.org/officeDocument/2006/relationships/slide" Target="slides/slide50.xml"/><Relationship Id="rId56" Type="http://schemas.openxmlformats.org/officeDocument/2006/relationships/slide" Target="slides/slide49.xml"/><Relationship Id="rId159" Type="http://schemas.openxmlformats.org/officeDocument/2006/relationships/slide" Target="slides/slide152.xml"/><Relationship Id="rId59" Type="http://schemas.openxmlformats.org/officeDocument/2006/relationships/slide" Target="slides/slide52.xml"/><Relationship Id="rId154" Type="http://schemas.openxmlformats.org/officeDocument/2006/relationships/slide" Target="slides/slide147.xml"/><Relationship Id="rId58" Type="http://schemas.openxmlformats.org/officeDocument/2006/relationships/slide" Target="slides/slide51.xml"/><Relationship Id="rId153" Type="http://schemas.openxmlformats.org/officeDocument/2006/relationships/slide" Target="slides/slide146.xml"/><Relationship Id="rId152" Type="http://schemas.openxmlformats.org/officeDocument/2006/relationships/slide" Target="slides/slide145.xml"/><Relationship Id="rId151" Type="http://schemas.openxmlformats.org/officeDocument/2006/relationships/slide" Target="slides/slide144.xml"/><Relationship Id="rId158" Type="http://schemas.openxmlformats.org/officeDocument/2006/relationships/slide" Target="slides/slide151.xml"/><Relationship Id="rId157" Type="http://schemas.openxmlformats.org/officeDocument/2006/relationships/slide" Target="slides/slide150.xml"/><Relationship Id="rId156" Type="http://schemas.openxmlformats.org/officeDocument/2006/relationships/slide" Target="slides/slide149.xml"/><Relationship Id="rId155" Type="http://schemas.openxmlformats.org/officeDocument/2006/relationships/slide" Target="slides/slide148.xml"/><Relationship Id="rId107" Type="http://schemas.openxmlformats.org/officeDocument/2006/relationships/slide" Target="slides/slide100.xml"/><Relationship Id="rId228" Type="http://schemas.openxmlformats.org/officeDocument/2006/relationships/font" Target="fonts/OpenSans-boldItalic.fntdata"/><Relationship Id="rId106" Type="http://schemas.openxmlformats.org/officeDocument/2006/relationships/slide" Target="slides/slide99.xml"/><Relationship Id="rId227" Type="http://schemas.openxmlformats.org/officeDocument/2006/relationships/font" Target="fonts/OpenSans-italic.fntdata"/><Relationship Id="rId105" Type="http://schemas.openxmlformats.org/officeDocument/2006/relationships/slide" Target="slides/slide98.xml"/><Relationship Id="rId226" Type="http://schemas.openxmlformats.org/officeDocument/2006/relationships/font" Target="fonts/OpenSans-bold.fntdata"/><Relationship Id="rId104" Type="http://schemas.openxmlformats.org/officeDocument/2006/relationships/slide" Target="slides/slide97.xml"/><Relationship Id="rId225" Type="http://schemas.openxmlformats.org/officeDocument/2006/relationships/font" Target="fonts/OpenSans-regular.fntdata"/><Relationship Id="rId109" Type="http://schemas.openxmlformats.org/officeDocument/2006/relationships/slide" Target="slides/slide102.xml"/><Relationship Id="rId108" Type="http://schemas.openxmlformats.org/officeDocument/2006/relationships/slide" Target="slides/slide101.xml"/><Relationship Id="rId229" Type="http://customschemas.google.com/relationships/presentationmetadata" Target="metadata"/><Relationship Id="rId220" Type="http://schemas.openxmlformats.org/officeDocument/2006/relationships/slide" Target="slides/slide213.xml"/><Relationship Id="rId103" Type="http://schemas.openxmlformats.org/officeDocument/2006/relationships/slide" Target="slides/slide96.xml"/><Relationship Id="rId224" Type="http://schemas.openxmlformats.org/officeDocument/2006/relationships/font" Target="fonts/RobotoCondensed-boldItalic.fntdata"/><Relationship Id="rId102" Type="http://schemas.openxmlformats.org/officeDocument/2006/relationships/slide" Target="slides/slide95.xml"/><Relationship Id="rId223" Type="http://schemas.openxmlformats.org/officeDocument/2006/relationships/font" Target="fonts/RobotoCondensed-italic.fntdata"/><Relationship Id="rId101" Type="http://schemas.openxmlformats.org/officeDocument/2006/relationships/slide" Target="slides/slide94.xml"/><Relationship Id="rId222" Type="http://schemas.openxmlformats.org/officeDocument/2006/relationships/font" Target="fonts/RobotoCondensed-bold.fntdata"/><Relationship Id="rId100" Type="http://schemas.openxmlformats.org/officeDocument/2006/relationships/slide" Target="slides/slide93.xml"/><Relationship Id="rId221" Type="http://schemas.openxmlformats.org/officeDocument/2006/relationships/font" Target="fonts/RobotoCondensed-regular.fntdata"/><Relationship Id="rId217" Type="http://schemas.openxmlformats.org/officeDocument/2006/relationships/slide" Target="slides/slide210.xml"/><Relationship Id="rId216" Type="http://schemas.openxmlformats.org/officeDocument/2006/relationships/slide" Target="slides/slide209.xml"/><Relationship Id="rId215" Type="http://schemas.openxmlformats.org/officeDocument/2006/relationships/slide" Target="slides/slide208.xml"/><Relationship Id="rId214" Type="http://schemas.openxmlformats.org/officeDocument/2006/relationships/slide" Target="slides/slide207.xml"/><Relationship Id="rId219" Type="http://schemas.openxmlformats.org/officeDocument/2006/relationships/slide" Target="slides/slide212.xml"/><Relationship Id="rId218" Type="http://schemas.openxmlformats.org/officeDocument/2006/relationships/slide" Target="slides/slide211.xml"/><Relationship Id="rId213" Type="http://schemas.openxmlformats.org/officeDocument/2006/relationships/slide" Target="slides/slide206.xml"/><Relationship Id="rId212" Type="http://schemas.openxmlformats.org/officeDocument/2006/relationships/slide" Target="slides/slide205.xml"/><Relationship Id="rId211" Type="http://schemas.openxmlformats.org/officeDocument/2006/relationships/slide" Target="slides/slide204.xml"/><Relationship Id="rId210" Type="http://schemas.openxmlformats.org/officeDocument/2006/relationships/slide" Target="slides/slide203.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121" Type="http://schemas.openxmlformats.org/officeDocument/2006/relationships/slide" Target="slides/slide114.xml"/><Relationship Id="rId120" Type="http://schemas.openxmlformats.org/officeDocument/2006/relationships/slide" Target="slides/slide113.xml"/><Relationship Id="rId125" Type="http://schemas.openxmlformats.org/officeDocument/2006/relationships/slide" Target="slides/slide118.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99" Type="http://schemas.openxmlformats.org/officeDocument/2006/relationships/slide" Target="slides/slide92.xml"/><Relationship Id="rId98" Type="http://schemas.openxmlformats.org/officeDocument/2006/relationships/slide" Target="slides/slide91.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10" Type="http://schemas.openxmlformats.org/officeDocument/2006/relationships/slide" Target="slides/slide103.xml"/><Relationship Id="rId114" Type="http://schemas.openxmlformats.org/officeDocument/2006/relationships/slide" Target="slides/slide107.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206" Type="http://schemas.openxmlformats.org/officeDocument/2006/relationships/slide" Target="slides/slide199.xml"/><Relationship Id="rId205" Type="http://schemas.openxmlformats.org/officeDocument/2006/relationships/slide" Target="slides/slide198.xml"/><Relationship Id="rId204" Type="http://schemas.openxmlformats.org/officeDocument/2006/relationships/slide" Target="slides/slide197.xml"/><Relationship Id="rId203" Type="http://schemas.openxmlformats.org/officeDocument/2006/relationships/slide" Target="slides/slide196.xml"/><Relationship Id="rId209" Type="http://schemas.openxmlformats.org/officeDocument/2006/relationships/slide" Target="slides/slide202.xml"/><Relationship Id="rId208" Type="http://schemas.openxmlformats.org/officeDocument/2006/relationships/slide" Target="slides/slide201.xml"/><Relationship Id="rId207" Type="http://schemas.openxmlformats.org/officeDocument/2006/relationships/slide" Target="slides/slide200.xml"/><Relationship Id="rId202" Type="http://schemas.openxmlformats.org/officeDocument/2006/relationships/slide" Target="slides/slide195.xml"/><Relationship Id="rId201" Type="http://schemas.openxmlformats.org/officeDocument/2006/relationships/slide" Target="slides/slide194.xml"/><Relationship Id="rId200" Type="http://schemas.openxmlformats.org/officeDocument/2006/relationships/slide" Target="slides/slide19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6" name="Google Shape;1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 name="Google Shape;263;p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4" name="Google Shape;264;p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p1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1" name="Google Shape;1111;p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p10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1" name="Google Shape;1121;p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p1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1" name="Google Shape;1131;p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p1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1" name="Google Shape;1141;p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p1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0" name="Google Shape;1150;p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p10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9" name="Google Shape;1159;p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p1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8" name="Google Shape;1168;p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p1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7" name="Google Shape;1177;p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p1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6" name="Google Shape;1186;p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p1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5" name="Google Shape;1195;p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1" name="Google Shape;27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p1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5" name="Google Shape;1205;p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p1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4" name="Google Shape;1214;p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p1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3" name="Google Shape;1223;p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p1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2" name="Google Shape;1232;p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p1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1" name="Google Shape;1241;p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p1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0" name="Google Shape;1250;p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p1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9" name="Google Shape;1259;p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p1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8" name="Google Shape;1268;p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p1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7" name="Google Shape;1277;p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p1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6" name="Google Shape;1286;p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81" name="Google Shape;28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p1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5" name="Google Shape;1295;p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p1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4" name="Google Shape;1304;p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p1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3" name="Google Shape;1313;p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p1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2" name="Google Shape;1322;p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p1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1" name="Google Shape;1331;p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p1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0" name="Google Shape;1340;p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p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9" name="Google Shape;1349;p1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0" name="Google Shape;1350;p1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p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9" name="Google Shape;1359;p1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0" name="Google Shape;1360;p1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p1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8" name="Google Shape;1368;p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p1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8" name="Google Shape;1378;p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90" name="Google Shape;29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p1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8" name="Google Shape;1388;p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p1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8" name="Google Shape;1398;p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p1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7" name="Google Shape;1407;p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p1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6" name="Google Shape;1416;p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p1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25" name="Google Shape;1425;p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p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4" name="Google Shape;1434;p1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5" name="Google Shape;1435;p1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0" name="Shape 1440"/>
        <p:cNvGrpSpPr/>
        <p:nvPr/>
      </p:nvGrpSpPr>
      <p:grpSpPr>
        <a:xfrm>
          <a:off x="0" y="0"/>
          <a:ext cx="0" cy="0"/>
          <a:chOff x="0" y="0"/>
          <a:chExt cx="0" cy="0"/>
        </a:xfrm>
      </p:grpSpPr>
      <p:sp>
        <p:nvSpPr>
          <p:cNvPr id="1441" name="Google Shape;1441;p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2" name="Google Shape;1442;p1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3" name="Google Shape;1443;p1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p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3" name="Google Shape;1453;p1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4" name="Google Shape;1454;p1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p1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2" name="Google Shape;1462;p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p1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3" name="Google Shape;1473;p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303" name="Google Shape;30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p1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2" name="Google Shape;1482;p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p1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1" name="Google Shape;1491;p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p1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1" name="Google Shape;1501;p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8" name="Shape 1508"/>
        <p:cNvGrpSpPr/>
        <p:nvPr/>
      </p:nvGrpSpPr>
      <p:grpSpPr>
        <a:xfrm>
          <a:off x="0" y="0"/>
          <a:ext cx="0" cy="0"/>
          <a:chOff x="0" y="0"/>
          <a:chExt cx="0" cy="0"/>
        </a:xfrm>
      </p:grpSpPr>
      <p:sp>
        <p:nvSpPr>
          <p:cNvPr id="1509" name="Google Shape;1509;p1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10" name="Google Shape;1510;p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7" name="Shape 1517"/>
        <p:cNvGrpSpPr/>
        <p:nvPr/>
      </p:nvGrpSpPr>
      <p:grpSpPr>
        <a:xfrm>
          <a:off x="0" y="0"/>
          <a:ext cx="0" cy="0"/>
          <a:chOff x="0" y="0"/>
          <a:chExt cx="0" cy="0"/>
        </a:xfrm>
      </p:grpSpPr>
      <p:sp>
        <p:nvSpPr>
          <p:cNvPr id="1518" name="Google Shape;1518;p1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19" name="Google Shape;1519;p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p1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8" name="Google Shape;1528;p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p1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7" name="Google Shape;1537;p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p1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6" name="Google Shape;1546;p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p1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5" name="Google Shape;1555;p1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p1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4" name="Google Shape;1564;p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 name="Google Shape;324;p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5" name="Google Shape;325;p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p1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3" name="Google Shape;1573;p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1" name="Shape 1581"/>
        <p:cNvGrpSpPr/>
        <p:nvPr/>
      </p:nvGrpSpPr>
      <p:grpSpPr>
        <a:xfrm>
          <a:off x="0" y="0"/>
          <a:ext cx="0" cy="0"/>
          <a:chOff x="0" y="0"/>
          <a:chExt cx="0" cy="0"/>
        </a:xfrm>
      </p:grpSpPr>
      <p:sp>
        <p:nvSpPr>
          <p:cNvPr id="1582" name="Google Shape;1582;p1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83" name="Google Shape;1583;p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p1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93" name="Google Shape;1593;p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p1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02" name="Google Shape;1602;p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p1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1" name="Google Shape;1611;p1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8" name="Shape 1618"/>
        <p:cNvGrpSpPr/>
        <p:nvPr/>
      </p:nvGrpSpPr>
      <p:grpSpPr>
        <a:xfrm>
          <a:off x="0" y="0"/>
          <a:ext cx="0" cy="0"/>
          <a:chOff x="0" y="0"/>
          <a:chExt cx="0" cy="0"/>
        </a:xfrm>
      </p:grpSpPr>
      <p:sp>
        <p:nvSpPr>
          <p:cNvPr id="1619" name="Google Shape;1619;p1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20" name="Google Shape;1620;p1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7" name="Shape 1627"/>
        <p:cNvGrpSpPr/>
        <p:nvPr/>
      </p:nvGrpSpPr>
      <p:grpSpPr>
        <a:xfrm>
          <a:off x="0" y="0"/>
          <a:ext cx="0" cy="0"/>
          <a:chOff x="0" y="0"/>
          <a:chExt cx="0" cy="0"/>
        </a:xfrm>
      </p:grpSpPr>
      <p:sp>
        <p:nvSpPr>
          <p:cNvPr id="1628" name="Google Shape;1628;p1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29" name="Google Shape;1629;p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7" name="Shape 1637"/>
        <p:cNvGrpSpPr/>
        <p:nvPr/>
      </p:nvGrpSpPr>
      <p:grpSpPr>
        <a:xfrm>
          <a:off x="0" y="0"/>
          <a:ext cx="0" cy="0"/>
          <a:chOff x="0" y="0"/>
          <a:chExt cx="0" cy="0"/>
        </a:xfrm>
      </p:grpSpPr>
      <p:sp>
        <p:nvSpPr>
          <p:cNvPr id="1638" name="Google Shape;1638;p1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39" name="Google Shape;1639;p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6" name="Shape 1646"/>
        <p:cNvGrpSpPr/>
        <p:nvPr/>
      </p:nvGrpSpPr>
      <p:grpSpPr>
        <a:xfrm>
          <a:off x="0" y="0"/>
          <a:ext cx="0" cy="0"/>
          <a:chOff x="0" y="0"/>
          <a:chExt cx="0" cy="0"/>
        </a:xfrm>
      </p:grpSpPr>
      <p:sp>
        <p:nvSpPr>
          <p:cNvPr id="1647" name="Google Shape;1647;p1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48" name="Google Shape;1648;p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5" name="Shape 1655"/>
        <p:cNvGrpSpPr/>
        <p:nvPr/>
      </p:nvGrpSpPr>
      <p:grpSpPr>
        <a:xfrm>
          <a:off x="0" y="0"/>
          <a:ext cx="0" cy="0"/>
          <a:chOff x="0" y="0"/>
          <a:chExt cx="0" cy="0"/>
        </a:xfrm>
      </p:grpSpPr>
      <p:sp>
        <p:nvSpPr>
          <p:cNvPr id="1656" name="Google Shape;1656;p1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57" name="Google Shape;1657;p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p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2" name="Google Shape;332;p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4" name="Shape 1664"/>
        <p:cNvGrpSpPr/>
        <p:nvPr/>
      </p:nvGrpSpPr>
      <p:grpSpPr>
        <a:xfrm>
          <a:off x="0" y="0"/>
          <a:ext cx="0" cy="0"/>
          <a:chOff x="0" y="0"/>
          <a:chExt cx="0" cy="0"/>
        </a:xfrm>
      </p:grpSpPr>
      <p:sp>
        <p:nvSpPr>
          <p:cNvPr id="1665" name="Google Shape;1665;p1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66" name="Google Shape;1666;p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3" name="Shape 1673"/>
        <p:cNvGrpSpPr/>
        <p:nvPr/>
      </p:nvGrpSpPr>
      <p:grpSpPr>
        <a:xfrm>
          <a:off x="0" y="0"/>
          <a:ext cx="0" cy="0"/>
          <a:chOff x="0" y="0"/>
          <a:chExt cx="0" cy="0"/>
        </a:xfrm>
      </p:grpSpPr>
      <p:sp>
        <p:nvSpPr>
          <p:cNvPr id="1674" name="Google Shape;1674;p1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5" name="Google Shape;1675;p1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3" name="Shape 1683"/>
        <p:cNvGrpSpPr/>
        <p:nvPr/>
      </p:nvGrpSpPr>
      <p:grpSpPr>
        <a:xfrm>
          <a:off x="0" y="0"/>
          <a:ext cx="0" cy="0"/>
          <a:chOff x="0" y="0"/>
          <a:chExt cx="0" cy="0"/>
        </a:xfrm>
      </p:grpSpPr>
      <p:sp>
        <p:nvSpPr>
          <p:cNvPr id="1684" name="Google Shape;1684;p1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85" name="Google Shape;1685;p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p1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94" name="Google Shape;1694;p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p1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03" name="Google Shape;1703;p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0" name="Shape 1710"/>
        <p:cNvGrpSpPr/>
        <p:nvPr/>
      </p:nvGrpSpPr>
      <p:grpSpPr>
        <a:xfrm>
          <a:off x="0" y="0"/>
          <a:ext cx="0" cy="0"/>
          <a:chOff x="0" y="0"/>
          <a:chExt cx="0" cy="0"/>
        </a:xfrm>
      </p:grpSpPr>
      <p:sp>
        <p:nvSpPr>
          <p:cNvPr id="1711" name="Google Shape;1711;p1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12" name="Google Shape;1712;p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0" name="Shape 1720"/>
        <p:cNvGrpSpPr/>
        <p:nvPr/>
      </p:nvGrpSpPr>
      <p:grpSpPr>
        <a:xfrm>
          <a:off x="0" y="0"/>
          <a:ext cx="0" cy="0"/>
          <a:chOff x="0" y="0"/>
          <a:chExt cx="0" cy="0"/>
        </a:xfrm>
      </p:grpSpPr>
      <p:sp>
        <p:nvSpPr>
          <p:cNvPr id="1721" name="Google Shape;1721;p1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22" name="Google Shape;1722;p1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9" name="Shape 1729"/>
        <p:cNvGrpSpPr/>
        <p:nvPr/>
      </p:nvGrpSpPr>
      <p:grpSpPr>
        <a:xfrm>
          <a:off x="0" y="0"/>
          <a:ext cx="0" cy="0"/>
          <a:chOff x="0" y="0"/>
          <a:chExt cx="0" cy="0"/>
        </a:xfrm>
      </p:grpSpPr>
      <p:sp>
        <p:nvSpPr>
          <p:cNvPr id="1730" name="Google Shape;1730;p1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31" name="Google Shape;1731;p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8" name="Shape 1738"/>
        <p:cNvGrpSpPr/>
        <p:nvPr/>
      </p:nvGrpSpPr>
      <p:grpSpPr>
        <a:xfrm>
          <a:off x="0" y="0"/>
          <a:ext cx="0" cy="0"/>
          <a:chOff x="0" y="0"/>
          <a:chExt cx="0" cy="0"/>
        </a:xfrm>
      </p:grpSpPr>
      <p:sp>
        <p:nvSpPr>
          <p:cNvPr id="1739" name="Google Shape;1739;p1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40" name="Google Shape;1740;p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7" name="Shape 1747"/>
        <p:cNvGrpSpPr/>
        <p:nvPr/>
      </p:nvGrpSpPr>
      <p:grpSpPr>
        <a:xfrm>
          <a:off x="0" y="0"/>
          <a:ext cx="0" cy="0"/>
          <a:chOff x="0" y="0"/>
          <a:chExt cx="0" cy="0"/>
        </a:xfrm>
      </p:grpSpPr>
      <p:sp>
        <p:nvSpPr>
          <p:cNvPr id="1748" name="Google Shape;1748;p1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49" name="Google Shape;1749;p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p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0" name="Google Shape;340;p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6" name="Shape 1756"/>
        <p:cNvGrpSpPr/>
        <p:nvPr/>
      </p:nvGrpSpPr>
      <p:grpSpPr>
        <a:xfrm>
          <a:off x="0" y="0"/>
          <a:ext cx="0" cy="0"/>
          <a:chOff x="0" y="0"/>
          <a:chExt cx="0" cy="0"/>
        </a:xfrm>
      </p:grpSpPr>
      <p:sp>
        <p:nvSpPr>
          <p:cNvPr id="1757" name="Google Shape;1757;p1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58" name="Google Shape;1758;p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5" name="Shape 1765"/>
        <p:cNvGrpSpPr/>
        <p:nvPr/>
      </p:nvGrpSpPr>
      <p:grpSpPr>
        <a:xfrm>
          <a:off x="0" y="0"/>
          <a:ext cx="0" cy="0"/>
          <a:chOff x="0" y="0"/>
          <a:chExt cx="0" cy="0"/>
        </a:xfrm>
      </p:grpSpPr>
      <p:sp>
        <p:nvSpPr>
          <p:cNvPr id="1766" name="Google Shape;1766;p1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7" name="Google Shape;1767;p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4" name="Shape 1774"/>
        <p:cNvGrpSpPr/>
        <p:nvPr/>
      </p:nvGrpSpPr>
      <p:grpSpPr>
        <a:xfrm>
          <a:off x="0" y="0"/>
          <a:ext cx="0" cy="0"/>
          <a:chOff x="0" y="0"/>
          <a:chExt cx="0" cy="0"/>
        </a:xfrm>
      </p:grpSpPr>
      <p:sp>
        <p:nvSpPr>
          <p:cNvPr id="1775" name="Google Shape;1775;p1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76" name="Google Shape;1776;p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3" name="Shape 1783"/>
        <p:cNvGrpSpPr/>
        <p:nvPr/>
      </p:nvGrpSpPr>
      <p:grpSpPr>
        <a:xfrm>
          <a:off x="0" y="0"/>
          <a:ext cx="0" cy="0"/>
          <a:chOff x="0" y="0"/>
          <a:chExt cx="0" cy="0"/>
        </a:xfrm>
      </p:grpSpPr>
      <p:sp>
        <p:nvSpPr>
          <p:cNvPr id="1784" name="Google Shape;1784;p1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85" name="Google Shape;1785;p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2" name="Shape 1792"/>
        <p:cNvGrpSpPr/>
        <p:nvPr/>
      </p:nvGrpSpPr>
      <p:grpSpPr>
        <a:xfrm>
          <a:off x="0" y="0"/>
          <a:ext cx="0" cy="0"/>
          <a:chOff x="0" y="0"/>
          <a:chExt cx="0" cy="0"/>
        </a:xfrm>
      </p:grpSpPr>
      <p:sp>
        <p:nvSpPr>
          <p:cNvPr id="1793" name="Google Shape;1793;p1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94" name="Google Shape;1794;p1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2" name="Shape 1802"/>
        <p:cNvGrpSpPr/>
        <p:nvPr/>
      </p:nvGrpSpPr>
      <p:grpSpPr>
        <a:xfrm>
          <a:off x="0" y="0"/>
          <a:ext cx="0" cy="0"/>
          <a:chOff x="0" y="0"/>
          <a:chExt cx="0" cy="0"/>
        </a:xfrm>
      </p:grpSpPr>
      <p:sp>
        <p:nvSpPr>
          <p:cNvPr id="1803" name="Google Shape;1803;p1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04" name="Google Shape;1804;p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2" name="Shape 1812"/>
        <p:cNvGrpSpPr/>
        <p:nvPr/>
      </p:nvGrpSpPr>
      <p:grpSpPr>
        <a:xfrm>
          <a:off x="0" y="0"/>
          <a:ext cx="0" cy="0"/>
          <a:chOff x="0" y="0"/>
          <a:chExt cx="0" cy="0"/>
        </a:xfrm>
      </p:grpSpPr>
      <p:sp>
        <p:nvSpPr>
          <p:cNvPr id="1813" name="Google Shape;1813;p1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14" name="Google Shape;1814;p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2" name="Shape 1822"/>
        <p:cNvGrpSpPr/>
        <p:nvPr/>
      </p:nvGrpSpPr>
      <p:grpSpPr>
        <a:xfrm>
          <a:off x="0" y="0"/>
          <a:ext cx="0" cy="0"/>
          <a:chOff x="0" y="0"/>
          <a:chExt cx="0" cy="0"/>
        </a:xfrm>
      </p:grpSpPr>
      <p:sp>
        <p:nvSpPr>
          <p:cNvPr id="1823" name="Google Shape;1823;p1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24" name="Google Shape;1824;p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0" name="Shape 1830"/>
        <p:cNvGrpSpPr/>
        <p:nvPr/>
      </p:nvGrpSpPr>
      <p:grpSpPr>
        <a:xfrm>
          <a:off x="0" y="0"/>
          <a:ext cx="0" cy="0"/>
          <a:chOff x="0" y="0"/>
          <a:chExt cx="0" cy="0"/>
        </a:xfrm>
      </p:grpSpPr>
      <p:sp>
        <p:nvSpPr>
          <p:cNvPr id="1831" name="Google Shape;1831;p1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32" name="Google Shape;1832;p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9" name="Shape 1839"/>
        <p:cNvGrpSpPr/>
        <p:nvPr/>
      </p:nvGrpSpPr>
      <p:grpSpPr>
        <a:xfrm>
          <a:off x="0" y="0"/>
          <a:ext cx="0" cy="0"/>
          <a:chOff x="0" y="0"/>
          <a:chExt cx="0" cy="0"/>
        </a:xfrm>
      </p:grpSpPr>
      <p:sp>
        <p:nvSpPr>
          <p:cNvPr id="1840" name="Google Shape;1840;p1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41" name="Google Shape;1841;p1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9" name="Google Shape;34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9" name="Shape 1849"/>
        <p:cNvGrpSpPr/>
        <p:nvPr/>
      </p:nvGrpSpPr>
      <p:grpSpPr>
        <a:xfrm>
          <a:off x="0" y="0"/>
          <a:ext cx="0" cy="0"/>
          <a:chOff x="0" y="0"/>
          <a:chExt cx="0" cy="0"/>
        </a:xfrm>
      </p:grpSpPr>
      <p:sp>
        <p:nvSpPr>
          <p:cNvPr id="1850" name="Google Shape;1850;p1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51" name="Google Shape;1851;p1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8" name="Shape 1858"/>
        <p:cNvGrpSpPr/>
        <p:nvPr/>
      </p:nvGrpSpPr>
      <p:grpSpPr>
        <a:xfrm>
          <a:off x="0" y="0"/>
          <a:ext cx="0" cy="0"/>
          <a:chOff x="0" y="0"/>
          <a:chExt cx="0" cy="0"/>
        </a:xfrm>
      </p:grpSpPr>
      <p:sp>
        <p:nvSpPr>
          <p:cNvPr id="1859" name="Google Shape;1859;p1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60" name="Google Shape;1860;p1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7" name="Shape 1867"/>
        <p:cNvGrpSpPr/>
        <p:nvPr/>
      </p:nvGrpSpPr>
      <p:grpSpPr>
        <a:xfrm>
          <a:off x="0" y="0"/>
          <a:ext cx="0" cy="0"/>
          <a:chOff x="0" y="0"/>
          <a:chExt cx="0" cy="0"/>
        </a:xfrm>
      </p:grpSpPr>
      <p:sp>
        <p:nvSpPr>
          <p:cNvPr id="1868" name="Google Shape;1868;p1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69" name="Google Shape;1869;p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6" name="Shape 1876"/>
        <p:cNvGrpSpPr/>
        <p:nvPr/>
      </p:nvGrpSpPr>
      <p:grpSpPr>
        <a:xfrm>
          <a:off x="0" y="0"/>
          <a:ext cx="0" cy="0"/>
          <a:chOff x="0" y="0"/>
          <a:chExt cx="0" cy="0"/>
        </a:xfrm>
      </p:grpSpPr>
      <p:sp>
        <p:nvSpPr>
          <p:cNvPr id="1877" name="Google Shape;1877;p1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78" name="Google Shape;1878;p1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6" name="Shape 1886"/>
        <p:cNvGrpSpPr/>
        <p:nvPr/>
      </p:nvGrpSpPr>
      <p:grpSpPr>
        <a:xfrm>
          <a:off x="0" y="0"/>
          <a:ext cx="0" cy="0"/>
          <a:chOff x="0" y="0"/>
          <a:chExt cx="0" cy="0"/>
        </a:xfrm>
      </p:grpSpPr>
      <p:sp>
        <p:nvSpPr>
          <p:cNvPr id="1887" name="Google Shape;1887;p1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88" name="Google Shape;1888;p1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5" name="Shape 1895"/>
        <p:cNvGrpSpPr/>
        <p:nvPr/>
      </p:nvGrpSpPr>
      <p:grpSpPr>
        <a:xfrm>
          <a:off x="0" y="0"/>
          <a:ext cx="0" cy="0"/>
          <a:chOff x="0" y="0"/>
          <a:chExt cx="0" cy="0"/>
        </a:xfrm>
      </p:grpSpPr>
      <p:sp>
        <p:nvSpPr>
          <p:cNvPr id="1896" name="Google Shape;1896;p1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97" name="Google Shape;1897;p1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6" name="Shape 1906"/>
        <p:cNvGrpSpPr/>
        <p:nvPr/>
      </p:nvGrpSpPr>
      <p:grpSpPr>
        <a:xfrm>
          <a:off x="0" y="0"/>
          <a:ext cx="0" cy="0"/>
          <a:chOff x="0" y="0"/>
          <a:chExt cx="0" cy="0"/>
        </a:xfrm>
      </p:grpSpPr>
      <p:sp>
        <p:nvSpPr>
          <p:cNvPr id="1907" name="Google Shape;1907;p1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08" name="Google Shape;1908;p1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5" name="Shape 1915"/>
        <p:cNvGrpSpPr/>
        <p:nvPr/>
      </p:nvGrpSpPr>
      <p:grpSpPr>
        <a:xfrm>
          <a:off x="0" y="0"/>
          <a:ext cx="0" cy="0"/>
          <a:chOff x="0" y="0"/>
          <a:chExt cx="0" cy="0"/>
        </a:xfrm>
      </p:grpSpPr>
      <p:sp>
        <p:nvSpPr>
          <p:cNvPr id="1916" name="Google Shape;1916;p1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17" name="Google Shape;1917;p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4" name="Shape 1924"/>
        <p:cNvGrpSpPr/>
        <p:nvPr/>
      </p:nvGrpSpPr>
      <p:grpSpPr>
        <a:xfrm>
          <a:off x="0" y="0"/>
          <a:ext cx="0" cy="0"/>
          <a:chOff x="0" y="0"/>
          <a:chExt cx="0" cy="0"/>
        </a:xfrm>
      </p:grpSpPr>
      <p:sp>
        <p:nvSpPr>
          <p:cNvPr id="1925" name="Google Shape;1925;p1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26" name="Google Shape;1926;p1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3" name="Shape 1933"/>
        <p:cNvGrpSpPr/>
        <p:nvPr/>
      </p:nvGrpSpPr>
      <p:grpSpPr>
        <a:xfrm>
          <a:off x="0" y="0"/>
          <a:ext cx="0" cy="0"/>
          <a:chOff x="0" y="0"/>
          <a:chExt cx="0" cy="0"/>
        </a:xfrm>
      </p:grpSpPr>
      <p:sp>
        <p:nvSpPr>
          <p:cNvPr id="1934" name="Google Shape;1934;p1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35" name="Google Shape;1935;p1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 name="Google Shape;359;p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0" name="Google Shape;360;p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2" name="Shape 1942"/>
        <p:cNvGrpSpPr/>
        <p:nvPr/>
      </p:nvGrpSpPr>
      <p:grpSpPr>
        <a:xfrm>
          <a:off x="0" y="0"/>
          <a:ext cx="0" cy="0"/>
          <a:chOff x="0" y="0"/>
          <a:chExt cx="0" cy="0"/>
        </a:xfrm>
      </p:grpSpPr>
      <p:sp>
        <p:nvSpPr>
          <p:cNvPr id="1943" name="Google Shape;1943;p1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44" name="Google Shape;1944;p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2" name="Shape 1952"/>
        <p:cNvGrpSpPr/>
        <p:nvPr/>
      </p:nvGrpSpPr>
      <p:grpSpPr>
        <a:xfrm>
          <a:off x="0" y="0"/>
          <a:ext cx="0" cy="0"/>
          <a:chOff x="0" y="0"/>
          <a:chExt cx="0" cy="0"/>
        </a:xfrm>
      </p:grpSpPr>
      <p:sp>
        <p:nvSpPr>
          <p:cNvPr id="1953" name="Google Shape;1953;p1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54" name="Google Shape;1954;p1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2" name="Shape 1962"/>
        <p:cNvGrpSpPr/>
        <p:nvPr/>
      </p:nvGrpSpPr>
      <p:grpSpPr>
        <a:xfrm>
          <a:off x="0" y="0"/>
          <a:ext cx="0" cy="0"/>
          <a:chOff x="0" y="0"/>
          <a:chExt cx="0" cy="0"/>
        </a:xfrm>
      </p:grpSpPr>
      <p:sp>
        <p:nvSpPr>
          <p:cNvPr id="1963" name="Google Shape;1963;p1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64" name="Google Shape;1964;p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2" name="Shape 1972"/>
        <p:cNvGrpSpPr/>
        <p:nvPr/>
      </p:nvGrpSpPr>
      <p:grpSpPr>
        <a:xfrm>
          <a:off x="0" y="0"/>
          <a:ext cx="0" cy="0"/>
          <a:chOff x="0" y="0"/>
          <a:chExt cx="0" cy="0"/>
        </a:xfrm>
      </p:grpSpPr>
      <p:sp>
        <p:nvSpPr>
          <p:cNvPr id="1973" name="Google Shape;1973;p19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74" name="Google Shape;1974;p1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1" name="Shape 1981"/>
        <p:cNvGrpSpPr/>
        <p:nvPr/>
      </p:nvGrpSpPr>
      <p:grpSpPr>
        <a:xfrm>
          <a:off x="0" y="0"/>
          <a:ext cx="0" cy="0"/>
          <a:chOff x="0" y="0"/>
          <a:chExt cx="0" cy="0"/>
        </a:xfrm>
      </p:grpSpPr>
      <p:sp>
        <p:nvSpPr>
          <p:cNvPr id="1982" name="Google Shape;1982;p1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83" name="Google Shape;1983;p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0" name="Shape 1990"/>
        <p:cNvGrpSpPr/>
        <p:nvPr/>
      </p:nvGrpSpPr>
      <p:grpSpPr>
        <a:xfrm>
          <a:off x="0" y="0"/>
          <a:ext cx="0" cy="0"/>
          <a:chOff x="0" y="0"/>
          <a:chExt cx="0" cy="0"/>
        </a:xfrm>
      </p:grpSpPr>
      <p:sp>
        <p:nvSpPr>
          <p:cNvPr id="1991" name="Google Shape;1991;p1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92" name="Google Shape;1992;p1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9" name="Shape 1999"/>
        <p:cNvGrpSpPr/>
        <p:nvPr/>
      </p:nvGrpSpPr>
      <p:grpSpPr>
        <a:xfrm>
          <a:off x="0" y="0"/>
          <a:ext cx="0" cy="0"/>
          <a:chOff x="0" y="0"/>
          <a:chExt cx="0" cy="0"/>
        </a:xfrm>
      </p:grpSpPr>
      <p:sp>
        <p:nvSpPr>
          <p:cNvPr id="2000" name="Google Shape;2000;p1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01" name="Google Shape;2001;p1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9" name="Shape 2009"/>
        <p:cNvGrpSpPr/>
        <p:nvPr/>
      </p:nvGrpSpPr>
      <p:grpSpPr>
        <a:xfrm>
          <a:off x="0" y="0"/>
          <a:ext cx="0" cy="0"/>
          <a:chOff x="0" y="0"/>
          <a:chExt cx="0" cy="0"/>
        </a:xfrm>
      </p:grpSpPr>
      <p:sp>
        <p:nvSpPr>
          <p:cNvPr id="2010" name="Google Shape;2010;p2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11" name="Google Shape;2011;p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8" name="Shape 2018"/>
        <p:cNvGrpSpPr/>
        <p:nvPr/>
      </p:nvGrpSpPr>
      <p:grpSpPr>
        <a:xfrm>
          <a:off x="0" y="0"/>
          <a:ext cx="0" cy="0"/>
          <a:chOff x="0" y="0"/>
          <a:chExt cx="0" cy="0"/>
        </a:xfrm>
      </p:grpSpPr>
      <p:sp>
        <p:nvSpPr>
          <p:cNvPr id="2019" name="Google Shape;2019;p20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20" name="Google Shape;2020;p2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7" name="Shape 2027"/>
        <p:cNvGrpSpPr/>
        <p:nvPr/>
      </p:nvGrpSpPr>
      <p:grpSpPr>
        <a:xfrm>
          <a:off x="0" y="0"/>
          <a:ext cx="0" cy="0"/>
          <a:chOff x="0" y="0"/>
          <a:chExt cx="0" cy="0"/>
        </a:xfrm>
      </p:grpSpPr>
      <p:sp>
        <p:nvSpPr>
          <p:cNvPr id="2028" name="Google Shape;2028;p20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29" name="Google Shape;2029;p2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p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7" name="Google Shape;197;p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8" name="Google Shape;368;p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9" name="Google Shape;369;p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6" name="Shape 2036"/>
        <p:cNvGrpSpPr/>
        <p:nvPr/>
      </p:nvGrpSpPr>
      <p:grpSpPr>
        <a:xfrm>
          <a:off x="0" y="0"/>
          <a:ext cx="0" cy="0"/>
          <a:chOff x="0" y="0"/>
          <a:chExt cx="0" cy="0"/>
        </a:xfrm>
      </p:grpSpPr>
      <p:sp>
        <p:nvSpPr>
          <p:cNvPr id="2037" name="Google Shape;2037;p2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38" name="Google Shape;2038;p2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5" name="Shape 2045"/>
        <p:cNvGrpSpPr/>
        <p:nvPr/>
      </p:nvGrpSpPr>
      <p:grpSpPr>
        <a:xfrm>
          <a:off x="0" y="0"/>
          <a:ext cx="0" cy="0"/>
          <a:chOff x="0" y="0"/>
          <a:chExt cx="0" cy="0"/>
        </a:xfrm>
      </p:grpSpPr>
      <p:sp>
        <p:nvSpPr>
          <p:cNvPr id="2046" name="Google Shape;2046;p20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47" name="Google Shape;2047;p2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4" name="Shape 2054"/>
        <p:cNvGrpSpPr/>
        <p:nvPr/>
      </p:nvGrpSpPr>
      <p:grpSpPr>
        <a:xfrm>
          <a:off x="0" y="0"/>
          <a:ext cx="0" cy="0"/>
          <a:chOff x="0" y="0"/>
          <a:chExt cx="0" cy="0"/>
        </a:xfrm>
      </p:grpSpPr>
      <p:sp>
        <p:nvSpPr>
          <p:cNvPr id="2055" name="Google Shape;2055;p2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56" name="Google Shape;2056;p2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4" name="Shape 2064"/>
        <p:cNvGrpSpPr/>
        <p:nvPr/>
      </p:nvGrpSpPr>
      <p:grpSpPr>
        <a:xfrm>
          <a:off x="0" y="0"/>
          <a:ext cx="0" cy="0"/>
          <a:chOff x="0" y="0"/>
          <a:chExt cx="0" cy="0"/>
        </a:xfrm>
      </p:grpSpPr>
      <p:sp>
        <p:nvSpPr>
          <p:cNvPr id="2065" name="Google Shape;2065;p2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66" name="Google Shape;2066;p2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3" name="Shape 2073"/>
        <p:cNvGrpSpPr/>
        <p:nvPr/>
      </p:nvGrpSpPr>
      <p:grpSpPr>
        <a:xfrm>
          <a:off x="0" y="0"/>
          <a:ext cx="0" cy="0"/>
          <a:chOff x="0" y="0"/>
          <a:chExt cx="0" cy="0"/>
        </a:xfrm>
      </p:grpSpPr>
      <p:sp>
        <p:nvSpPr>
          <p:cNvPr id="2074" name="Google Shape;2074;p2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75" name="Google Shape;2075;p2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2" name="Shape 2082"/>
        <p:cNvGrpSpPr/>
        <p:nvPr/>
      </p:nvGrpSpPr>
      <p:grpSpPr>
        <a:xfrm>
          <a:off x="0" y="0"/>
          <a:ext cx="0" cy="0"/>
          <a:chOff x="0" y="0"/>
          <a:chExt cx="0" cy="0"/>
        </a:xfrm>
      </p:grpSpPr>
      <p:sp>
        <p:nvSpPr>
          <p:cNvPr id="2083" name="Google Shape;2083;p20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84" name="Google Shape;2084;p2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1" name="Shape 2091"/>
        <p:cNvGrpSpPr/>
        <p:nvPr/>
      </p:nvGrpSpPr>
      <p:grpSpPr>
        <a:xfrm>
          <a:off x="0" y="0"/>
          <a:ext cx="0" cy="0"/>
          <a:chOff x="0" y="0"/>
          <a:chExt cx="0" cy="0"/>
        </a:xfrm>
      </p:grpSpPr>
      <p:sp>
        <p:nvSpPr>
          <p:cNvPr id="2092" name="Google Shape;2092;p2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93" name="Google Shape;2093;p2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0" name="Shape 2100"/>
        <p:cNvGrpSpPr/>
        <p:nvPr/>
      </p:nvGrpSpPr>
      <p:grpSpPr>
        <a:xfrm>
          <a:off x="0" y="0"/>
          <a:ext cx="0" cy="0"/>
          <a:chOff x="0" y="0"/>
          <a:chExt cx="0" cy="0"/>
        </a:xfrm>
      </p:grpSpPr>
      <p:sp>
        <p:nvSpPr>
          <p:cNvPr id="2101" name="Google Shape;2101;p2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02" name="Google Shape;2102;p2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0" name="Shape 2110"/>
        <p:cNvGrpSpPr/>
        <p:nvPr/>
      </p:nvGrpSpPr>
      <p:grpSpPr>
        <a:xfrm>
          <a:off x="0" y="0"/>
          <a:ext cx="0" cy="0"/>
          <a:chOff x="0" y="0"/>
          <a:chExt cx="0" cy="0"/>
        </a:xfrm>
      </p:grpSpPr>
      <p:sp>
        <p:nvSpPr>
          <p:cNvPr id="2111" name="Google Shape;2111;p2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12" name="Google Shape;2112;p2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0" name="Shape 2120"/>
        <p:cNvGrpSpPr/>
        <p:nvPr/>
      </p:nvGrpSpPr>
      <p:grpSpPr>
        <a:xfrm>
          <a:off x="0" y="0"/>
          <a:ext cx="0" cy="0"/>
          <a:chOff x="0" y="0"/>
          <a:chExt cx="0" cy="0"/>
        </a:xfrm>
      </p:grpSpPr>
      <p:sp>
        <p:nvSpPr>
          <p:cNvPr id="2121" name="Google Shape;2121;p2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2" name="Google Shape;2122;p2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23" name="Google Shape;2123;p2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 name="Google Shape;379;p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0" name="Google Shape;380;p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9" name="Shape 2129"/>
        <p:cNvGrpSpPr/>
        <p:nvPr/>
      </p:nvGrpSpPr>
      <p:grpSpPr>
        <a:xfrm>
          <a:off x="0" y="0"/>
          <a:ext cx="0" cy="0"/>
          <a:chOff x="0" y="0"/>
          <a:chExt cx="0" cy="0"/>
        </a:xfrm>
      </p:grpSpPr>
      <p:sp>
        <p:nvSpPr>
          <p:cNvPr id="2130" name="Google Shape;2130;p2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31" name="Google Shape;2131;p2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9" name="Shape 2139"/>
        <p:cNvGrpSpPr/>
        <p:nvPr/>
      </p:nvGrpSpPr>
      <p:grpSpPr>
        <a:xfrm>
          <a:off x="0" y="0"/>
          <a:ext cx="0" cy="0"/>
          <a:chOff x="0" y="0"/>
          <a:chExt cx="0" cy="0"/>
        </a:xfrm>
      </p:grpSpPr>
      <p:sp>
        <p:nvSpPr>
          <p:cNvPr id="2140" name="Google Shape;2140;p2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1" name="Google Shape;2141;p2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42" name="Google Shape;2142;p2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7" name="Shape 2147"/>
        <p:cNvGrpSpPr/>
        <p:nvPr/>
      </p:nvGrpSpPr>
      <p:grpSpPr>
        <a:xfrm>
          <a:off x="0" y="0"/>
          <a:ext cx="0" cy="0"/>
          <a:chOff x="0" y="0"/>
          <a:chExt cx="0" cy="0"/>
        </a:xfrm>
      </p:grpSpPr>
      <p:sp>
        <p:nvSpPr>
          <p:cNvPr id="2148" name="Google Shape;2148;p2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9" name="Google Shape;2149;p2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50" name="Google Shape;2150;p2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5" name="Shape 2155"/>
        <p:cNvGrpSpPr/>
        <p:nvPr/>
      </p:nvGrpSpPr>
      <p:grpSpPr>
        <a:xfrm>
          <a:off x="0" y="0"/>
          <a:ext cx="0" cy="0"/>
          <a:chOff x="0" y="0"/>
          <a:chExt cx="0" cy="0"/>
        </a:xfrm>
      </p:grpSpPr>
      <p:sp>
        <p:nvSpPr>
          <p:cNvPr id="2156" name="Google Shape;2156;p2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7" name="Google Shape;2157;p2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58" name="Google Shape;2158;p2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8" name="Google Shape;38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397" name="Google Shape;39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405" name="Google Shape;405;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414" name="Google Shape;414;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424" name="Google Shape;424;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433" name="Google Shape;433;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442" name="Google Shape;442;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451" name="Google Shape;451;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4" name="Google Shape;204;p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460" name="Google Shape;460;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469" name="Google Shape;469;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478" name="Google Shape;478;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487" name="Google Shape;487;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496" name="Google Shape;496;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505" name="Google Shape;505;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514" name="Google Shape;514;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3" name="Google Shape;523;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2" name="Google Shape;532;p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3" name="Google Shape;533;p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1" name="Google Shape;541;p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2" name="Google Shape;542;p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p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1" name="Google Shape;211;p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0" name="Google Shape;550;p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1" name="Google Shape;551;p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8" name="Google Shape;558;p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9" name="Google Shape;559;p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6" name="Google Shape;566;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577" name="Google Shape;577;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585" name="Google Shape;585;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2" name="Google Shape;602;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1" name="Google Shape;611;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0" name="Google Shape;620;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9" name="Google Shape;629;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8" name="Google Shape;638;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 name="Google Shape;217;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8" name="Google Shape;218;p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7" name="Google Shape;647;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6" name="Google Shape;656;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5" name="Google Shape;665;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4" name="Google Shape;674;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4" name="Google Shape;684;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3" name="Google Shape;693;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2" name="Google Shape;702;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2" name="Google Shape;712;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1" name="Google Shape;721;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0" name="Google Shape;730;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5" name="Google Shape;225;p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1" name="Google Shape;741;p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2" name="Google Shape;742;p6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9" name="Google Shape;749;p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0" name="Google Shape;750;p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8" name="Google Shape;758;p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9" name="Google Shape;759;p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7" name="Google Shape;767;p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8" name="Google Shape;768;p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5" name="Google Shape;775;p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6" name="Google Shape;776;p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4" name="Google Shape;784;p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5" name="Google Shape;785;p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3" name="Google Shape;793;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2" name="Google Shape;802;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1" name="Google Shape;811;p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0" name="Google Shape;820;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1" name="Google Shape;23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p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9" name="Google Shape;829;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p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8" name="Google Shape;838;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p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6" name="Google Shape;846;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p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5" name="Google Shape;855;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p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5" name="Google Shape;865;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p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4" name="Google Shape;874;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p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3" name="Google Shape;883;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p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2" name="Google Shape;892;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p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3" name="Google Shape;903;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p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5" name="Google Shape;915;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1" name="Google Shape;24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p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4" name="Google Shape;924;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p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3" name="Google Shape;933;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p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2" name="Google Shape;942;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1" name="Google Shape;951;p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2" name="Google Shape;952;p8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p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1" name="Google Shape;961;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p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0" name="Google Shape;970;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p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9" name="Google Shape;979;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p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8" name="Google Shape;988;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p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7" name="Google Shape;997;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p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6" name="Google Shape;1006;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50" name="Google Shape;25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p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5" name="Google Shape;1015;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p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4" name="Google Shape;1024;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p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4" name="Google Shape;1034;p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p9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3" name="Google Shape;1043;p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p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2" name="Google Shape;1052;p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p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2" name="Google Shape;1062;p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p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2" name="Google Shape;1072;p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p1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1" name="Google Shape;1081;p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p10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1" name="Google Shape;1091;p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p10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0" name="Google Shape;1100;p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1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1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3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2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3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3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2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0" name="Shape 90"/>
        <p:cNvGrpSpPr/>
        <p:nvPr/>
      </p:nvGrpSpPr>
      <p:grpSpPr>
        <a:xfrm>
          <a:off x="0" y="0"/>
          <a:ext cx="0" cy="0"/>
          <a:chOff x="0" y="0"/>
          <a:chExt cx="0" cy="0"/>
        </a:xfrm>
      </p:grpSpPr>
      <p:sp>
        <p:nvSpPr>
          <p:cNvPr id="91" name="Google Shape;91;p2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2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2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4" name="Shape 94"/>
        <p:cNvGrpSpPr/>
        <p:nvPr/>
      </p:nvGrpSpPr>
      <p:grpSpPr>
        <a:xfrm>
          <a:off x="0" y="0"/>
          <a:ext cx="0" cy="0"/>
          <a:chOff x="0" y="0"/>
          <a:chExt cx="0" cy="0"/>
        </a:xfrm>
      </p:grpSpPr>
      <p:sp>
        <p:nvSpPr>
          <p:cNvPr id="95" name="Google Shape;95;p2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2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 name="Google Shape;97;p2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2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2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00" name="Shape 100"/>
        <p:cNvGrpSpPr/>
        <p:nvPr/>
      </p:nvGrpSpPr>
      <p:grpSpPr>
        <a:xfrm>
          <a:off x="0" y="0"/>
          <a:ext cx="0" cy="0"/>
          <a:chOff x="0" y="0"/>
          <a:chExt cx="0" cy="0"/>
        </a:xfrm>
      </p:grpSpPr>
      <p:sp>
        <p:nvSpPr>
          <p:cNvPr id="101" name="Google Shape;101;p223"/>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223"/>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3" name="Google Shape;103;p223"/>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 name="Google Shape;104;p223"/>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 name="Google Shape;105;p223"/>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 name="Google Shape;106;p2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2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2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Timeline">
    <p:spTree>
      <p:nvGrpSpPr>
        <p:cNvPr id="109" name="Shape 109"/>
        <p:cNvGrpSpPr/>
        <p:nvPr/>
      </p:nvGrpSpPr>
      <p:grpSpPr>
        <a:xfrm>
          <a:off x="0" y="0"/>
          <a:ext cx="0" cy="0"/>
          <a:chOff x="0" y="0"/>
          <a:chExt cx="0" cy="0"/>
        </a:xfrm>
      </p:grpSpPr>
      <p:sp>
        <p:nvSpPr>
          <p:cNvPr id="110" name="Google Shape;110;p224"/>
          <p:cNvSpPr/>
          <p:nvPr/>
        </p:nvSpPr>
        <p:spPr>
          <a:xfrm>
            <a:off x="2113884" y="0"/>
            <a:ext cx="10078116" cy="6858000"/>
          </a:xfrm>
          <a:custGeom>
            <a:rect b="b" l="l" r="r" t="t"/>
            <a:pathLst>
              <a:path extrusionOk="0" h="6858000" w="10078116">
                <a:moveTo>
                  <a:pt x="3793236" y="6858000"/>
                </a:moveTo>
                <a:lnTo>
                  <a:pt x="0" y="0"/>
                </a:lnTo>
                <a:lnTo>
                  <a:pt x="10078116" y="0"/>
                </a:lnTo>
                <a:lnTo>
                  <a:pt x="10078116" y="68580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111" name="Google Shape;111;p224"/>
          <p:cNvSpPr txBox="1"/>
          <p:nvPr>
            <p:ph type="title"/>
          </p:nvPr>
        </p:nvSpPr>
        <p:spPr>
          <a:xfrm>
            <a:off x="838200" y="5509419"/>
            <a:ext cx="4082142" cy="58578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224"/>
          <p:cNvSpPr txBox="1"/>
          <p:nvPr>
            <p:ph idx="1" type="body"/>
          </p:nvPr>
        </p:nvSpPr>
        <p:spPr>
          <a:xfrm>
            <a:off x="166074" y="1507772"/>
            <a:ext cx="2141764" cy="514350"/>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1000"/>
              </a:spcBef>
              <a:spcAft>
                <a:spcPts val="0"/>
              </a:spcAft>
              <a:buClr>
                <a:schemeClr val="dk1"/>
              </a:buClr>
              <a:buSzPts val="2000"/>
              <a:buNone/>
              <a:defRPr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224"/>
          <p:cNvSpPr txBox="1"/>
          <p:nvPr>
            <p:ph idx="2" type="body"/>
          </p:nvPr>
        </p:nvSpPr>
        <p:spPr>
          <a:xfrm>
            <a:off x="732131" y="2584097"/>
            <a:ext cx="2141764" cy="514350"/>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1000"/>
              </a:spcBef>
              <a:spcAft>
                <a:spcPts val="0"/>
              </a:spcAft>
              <a:buClr>
                <a:schemeClr val="dk1"/>
              </a:buClr>
              <a:buSzPts val="2000"/>
              <a:buNone/>
              <a:defRPr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224"/>
          <p:cNvSpPr txBox="1"/>
          <p:nvPr>
            <p:ph idx="3" type="body"/>
          </p:nvPr>
        </p:nvSpPr>
        <p:spPr>
          <a:xfrm>
            <a:off x="1338556" y="3660422"/>
            <a:ext cx="2141764" cy="514350"/>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1000"/>
              </a:spcBef>
              <a:spcAft>
                <a:spcPts val="0"/>
              </a:spcAft>
              <a:buClr>
                <a:schemeClr val="dk1"/>
              </a:buClr>
              <a:buSzPts val="2000"/>
              <a:buNone/>
              <a:defRPr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 name="Google Shape;115;p224"/>
          <p:cNvSpPr txBox="1"/>
          <p:nvPr>
            <p:ph idx="4" type="body"/>
          </p:nvPr>
        </p:nvSpPr>
        <p:spPr>
          <a:xfrm>
            <a:off x="1922756" y="4736748"/>
            <a:ext cx="2141764" cy="514350"/>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1000"/>
              </a:spcBef>
              <a:spcAft>
                <a:spcPts val="0"/>
              </a:spcAft>
              <a:buClr>
                <a:schemeClr val="dk1"/>
              </a:buClr>
              <a:buSzPts val="2000"/>
              <a:buNone/>
              <a:defRPr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6" name="Google Shape;116;p224"/>
          <p:cNvSpPr txBox="1"/>
          <p:nvPr>
            <p:ph idx="5" type="body"/>
          </p:nvPr>
        </p:nvSpPr>
        <p:spPr>
          <a:xfrm>
            <a:off x="4401536" y="1613528"/>
            <a:ext cx="5102680" cy="101084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 name="Google Shape;117;p224"/>
          <p:cNvSpPr txBox="1"/>
          <p:nvPr>
            <p:ph idx="6" type="body"/>
          </p:nvPr>
        </p:nvSpPr>
        <p:spPr>
          <a:xfrm>
            <a:off x="4986029" y="2682564"/>
            <a:ext cx="5102680" cy="101084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 name="Google Shape;118;p224"/>
          <p:cNvSpPr txBox="1"/>
          <p:nvPr>
            <p:ph idx="7" type="body"/>
          </p:nvPr>
        </p:nvSpPr>
        <p:spPr>
          <a:xfrm>
            <a:off x="5576938" y="3755394"/>
            <a:ext cx="5102680" cy="101084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 name="Google Shape;119;p224"/>
          <p:cNvSpPr txBox="1"/>
          <p:nvPr>
            <p:ph idx="8" type="body"/>
          </p:nvPr>
        </p:nvSpPr>
        <p:spPr>
          <a:xfrm>
            <a:off x="6175280" y="4824430"/>
            <a:ext cx="5102680" cy="101084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2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98989"/>
              </a:buClr>
              <a:buSzPts val="1400"/>
              <a:buFont typeface="Calibri"/>
              <a:buNone/>
              <a:defRPr sz="900">
                <a:solidFill>
                  <a:srgbClr val="898989"/>
                </a:solidFill>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121" name="Google Shape;121;p224"/>
          <p:cNvSpPr txBox="1"/>
          <p:nvPr>
            <p:ph idx="11" type="ftr"/>
          </p:nvPr>
        </p:nvSpPr>
        <p:spPr>
          <a:xfrm>
            <a:off x="6749143" y="6356350"/>
            <a:ext cx="3775981"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400"/>
              <a:buFont typeface="Calibri"/>
              <a:buNone/>
              <a:defRPr sz="900"/>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122" name="Google Shape;122;p224"/>
          <p:cNvSpPr txBox="1"/>
          <p:nvPr>
            <p:ph idx="12" type="sldNum"/>
          </p:nvPr>
        </p:nvSpPr>
        <p:spPr>
          <a:xfrm>
            <a:off x="10810874" y="6356350"/>
            <a:ext cx="5429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23" name="Google Shape;123;p224"/>
          <p:cNvCxnSpPr/>
          <p:nvPr/>
        </p:nvCxnSpPr>
        <p:spPr>
          <a:xfrm>
            <a:off x="4353515" y="5023933"/>
            <a:ext cx="1513211" cy="0"/>
          </a:xfrm>
          <a:prstGeom prst="straightConnector1">
            <a:avLst/>
          </a:prstGeom>
          <a:noFill/>
          <a:ln cap="flat" cmpd="sng" w="9525">
            <a:solidFill>
              <a:schemeClr val="dk1"/>
            </a:solidFill>
            <a:prstDash val="solid"/>
            <a:miter lim="800000"/>
            <a:headEnd len="sm" w="sm" type="none"/>
            <a:tailEnd len="sm" w="sm" type="none"/>
          </a:ln>
        </p:spPr>
      </p:cxnSp>
      <p:cxnSp>
        <p:nvCxnSpPr>
          <p:cNvPr id="124" name="Google Shape;124;p224"/>
          <p:cNvCxnSpPr/>
          <p:nvPr/>
        </p:nvCxnSpPr>
        <p:spPr>
          <a:xfrm>
            <a:off x="3759917" y="3948451"/>
            <a:ext cx="1513211" cy="0"/>
          </a:xfrm>
          <a:prstGeom prst="straightConnector1">
            <a:avLst/>
          </a:prstGeom>
          <a:noFill/>
          <a:ln cap="flat" cmpd="sng" w="9525">
            <a:solidFill>
              <a:schemeClr val="dk1"/>
            </a:solidFill>
            <a:prstDash val="solid"/>
            <a:miter lim="800000"/>
            <a:headEnd len="sm" w="sm" type="none"/>
            <a:tailEnd len="sm" w="sm" type="none"/>
          </a:ln>
        </p:spPr>
      </p:cxnSp>
      <p:cxnSp>
        <p:nvCxnSpPr>
          <p:cNvPr id="125" name="Google Shape;125;p224"/>
          <p:cNvCxnSpPr/>
          <p:nvPr/>
        </p:nvCxnSpPr>
        <p:spPr>
          <a:xfrm>
            <a:off x="3173453" y="2872686"/>
            <a:ext cx="1513211" cy="0"/>
          </a:xfrm>
          <a:prstGeom prst="straightConnector1">
            <a:avLst/>
          </a:prstGeom>
          <a:noFill/>
          <a:ln cap="flat" cmpd="sng" w="9525">
            <a:solidFill>
              <a:schemeClr val="dk1"/>
            </a:solidFill>
            <a:prstDash val="solid"/>
            <a:miter lim="800000"/>
            <a:headEnd len="sm" w="sm" type="none"/>
            <a:tailEnd len="sm" w="sm" type="none"/>
          </a:ln>
        </p:spPr>
      </p:cxnSp>
      <p:cxnSp>
        <p:nvCxnSpPr>
          <p:cNvPr id="126" name="Google Shape;126;p224"/>
          <p:cNvCxnSpPr/>
          <p:nvPr/>
        </p:nvCxnSpPr>
        <p:spPr>
          <a:xfrm>
            <a:off x="2586263" y="1796083"/>
            <a:ext cx="1513211" cy="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7" name="Shape 127"/>
        <p:cNvGrpSpPr/>
        <p:nvPr/>
      </p:nvGrpSpPr>
      <p:grpSpPr>
        <a:xfrm>
          <a:off x="0" y="0"/>
          <a:ext cx="0" cy="0"/>
          <a:chOff x="0" y="0"/>
          <a:chExt cx="0" cy="0"/>
        </a:xfrm>
      </p:grpSpPr>
      <p:sp>
        <p:nvSpPr>
          <p:cNvPr id="128" name="Google Shape;128;p22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22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30" name="Google Shape;130;p2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2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2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3" name="Shape 133"/>
        <p:cNvGrpSpPr/>
        <p:nvPr/>
      </p:nvGrpSpPr>
      <p:grpSpPr>
        <a:xfrm>
          <a:off x="0" y="0"/>
          <a:ext cx="0" cy="0"/>
          <a:chOff x="0" y="0"/>
          <a:chExt cx="0" cy="0"/>
        </a:xfrm>
      </p:grpSpPr>
      <p:sp>
        <p:nvSpPr>
          <p:cNvPr id="134" name="Google Shape;134;p2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22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 name="Google Shape;136;p22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7" name="Google Shape;137;p2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2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2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p:cSld name="Closing">
    <p:bg>
      <p:bgPr>
        <a:solidFill>
          <a:schemeClr val="dk1"/>
        </a:solidFill>
      </p:bgPr>
    </p:bg>
    <p:spTree>
      <p:nvGrpSpPr>
        <p:cNvPr id="140" name="Shape 140"/>
        <p:cNvGrpSpPr/>
        <p:nvPr/>
      </p:nvGrpSpPr>
      <p:grpSpPr>
        <a:xfrm>
          <a:off x="0" y="0"/>
          <a:ext cx="0" cy="0"/>
          <a:chOff x="0" y="0"/>
          <a:chExt cx="0" cy="0"/>
        </a:xfrm>
      </p:grpSpPr>
      <p:sp>
        <p:nvSpPr>
          <p:cNvPr id="141" name="Google Shape;141;p227"/>
          <p:cNvSpPr txBox="1"/>
          <p:nvPr>
            <p:ph type="ctrTitle"/>
          </p:nvPr>
        </p:nvSpPr>
        <p:spPr>
          <a:xfrm>
            <a:off x="4267200" y="1615736"/>
            <a:ext cx="4179570" cy="1524735"/>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227"/>
          <p:cNvSpPr txBox="1"/>
          <p:nvPr>
            <p:ph idx="1" type="subTitle"/>
          </p:nvPr>
        </p:nvSpPr>
        <p:spPr>
          <a:xfrm>
            <a:off x="4267200" y="3238103"/>
            <a:ext cx="4179570" cy="1371997"/>
          </a:xfrm>
          <a:prstGeom prst="rect">
            <a:avLst/>
          </a:prstGeom>
          <a:noFill/>
          <a:ln>
            <a:noFill/>
          </a:ln>
        </p:spPr>
        <p:txBody>
          <a:bodyPr anchorCtr="0" anchor="t" bIns="45700" lIns="91425" spcFirstLastPara="1" rIns="91425" wrap="square" tIns="45700">
            <a:normAutofit/>
          </a:bodyPr>
          <a:lstStyle>
            <a:lvl1pPr lvl="0" algn="l">
              <a:lnSpc>
                <a:spcPct val="150000"/>
              </a:lnSpc>
              <a:spcBef>
                <a:spcPts val="1000"/>
              </a:spcBef>
              <a:spcAft>
                <a:spcPts val="0"/>
              </a:spcAft>
              <a:buClr>
                <a:schemeClr val="lt1"/>
              </a:buClr>
              <a:buSzPts val="1400"/>
              <a:buNone/>
              <a:defRPr sz="1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143" name="Google Shape;143;p227"/>
          <p:cNvPicPr preferRelativeResize="0"/>
          <p:nvPr/>
        </p:nvPicPr>
        <p:blipFill rotWithShape="1">
          <a:blip r:embed="rId2">
            <a:alphaModFix/>
          </a:blip>
          <a:srcRect b="0" l="0" r="0" t="0"/>
          <a:stretch/>
        </p:blipFill>
        <p:spPr>
          <a:xfrm>
            <a:off x="0" y="0"/>
            <a:ext cx="3176938" cy="6858000"/>
          </a:xfrm>
          <a:prstGeom prst="rect">
            <a:avLst/>
          </a:prstGeom>
          <a:noFill/>
          <a:ln>
            <a:noFill/>
          </a:ln>
        </p:spPr>
      </p:pic>
      <p:sp>
        <p:nvSpPr>
          <p:cNvPr id="144" name="Google Shape;144;p227"/>
          <p:cNvSpPr txBox="1"/>
          <p:nvPr>
            <p:ph idx="10" type="dt"/>
          </p:nvPr>
        </p:nvSpPr>
        <p:spPr>
          <a:xfrm>
            <a:off x="4267200" y="6356350"/>
            <a:ext cx="17743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Calibri"/>
              <a:buNone/>
              <a:defRPr sz="900"/>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145" name="Google Shape;145;p227"/>
          <p:cNvSpPr txBox="1"/>
          <p:nvPr>
            <p:ph idx="11" type="ftr"/>
          </p:nvPr>
        </p:nvSpPr>
        <p:spPr>
          <a:xfrm>
            <a:off x="6479721" y="6356350"/>
            <a:ext cx="2661557"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400"/>
              <a:buFont typeface="Calibri"/>
              <a:buNone/>
              <a:defRPr sz="900"/>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146" name="Google Shape;146;p227"/>
          <p:cNvSpPr txBox="1"/>
          <p:nvPr>
            <p:ph idx="12" type="sldNum"/>
          </p:nvPr>
        </p:nvSpPr>
        <p:spPr>
          <a:xfrm>
            <a:off x="9579428" y="6356350"/>
            <a:ext cx="1774371"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7" name="Shape 147"/>
        <p:cNvGrpSpPr/>
        <p:nvPr/>
      </p:nvGrpSpPr>
      <p:grpSpPr>
        <a:xfrm>
          <a:off x="0" y="0"/>
          <a:ext cx="0" cy="0"/>
          <a:chOff x="0" y="0"/>
          <a:chExt cx="0" cy="0"/>
        </a:xfrm>
      </p:grpSpPr>
      <p:sp>
        <p:nvSpPr>
          <p:cNvPr id="148" name="Google Shape;148;p22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p22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2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 name="Google Shape;151;p2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p2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2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3" name="Shape 153"/>
        <p:cNvGrpSpPr/>
        <p:nvPr/>
      </p:nvGrpSpPr>
      <p:grpSpPr>
        <a:xfrm>
          <a:off x="0" y="0"/>
          <a:ext cx="0" cy="0"/>
          <a:chOff x="0" y="0"/>
          <a:chExt cx="0" cy="0"/>
        </a:xfrm>
      </p:grpSpPr>
      <p:sp>
        <p:nvSpPr>
          <p:cNvPr id="154" name="Google Shape;154;p2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5" name="Google Shape;155;p2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6" name="Google Shape;156;p2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7" name="Google Shape;157;p2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58" name="Shape 158"/>
        <p:cNvGrpSpPr/>
        <p:nvPr/>
      </p:nvGrpSpPr>
      <p:grpSpPr>
        <a:xfrm>
          <a:off x="0" y="0"/>
          <a:ext cx="0" cy="0"/>
          <a:chOff x="0" y="0"/>
          <a:chExt cx="0" cy="0"/>
        </a:xfrm>
      </p:grpSpPr>
      <p:sp>
        <p:nvSpPr>
          <p:cNvPr id="159" name="Google Shape;159;p23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0" name="Google Shape;160;p23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61" name="Google Shape;161;p23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62" name="Google Shape;162;p2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3" name="Google Shape;163;p2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4" name="Google Shape;164;p2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5" name="Shape 165"/>
        <p:cNvGrpSpPr/>
        <p:nvPr/>
      </p:nvGrpSpPr>
      <p:grpSpPr>
        <a:xfrm>
          <a:off x="0" y="0"/>
          <a:ext cx="0" cy="0"/>
          <a:chOff x="0" y="0"/>
          <a:chExt cx="0" cy="0"/>
        </a:xfrm>
      </p:grpSpPr>
      <p:sp>
        <p:nvSpPr>
          <p:cNvPr id="166" name="Google Shape;166;p24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7" name="Google Shape;167;p240"/>
          <p:cNvSpPr/>
          <p:nvPr>
            <p:ph idx="2" type="pic"/>
          </p:nvPr>
        </p:nvSpPr>
        <p:spPr>
          <a:xfrm>
            <a:off x="5183188" y="987425"/>
            <a:ext cx="6172200" cy="4873625"/>
          </a:xfrm>
          <a:prstGeom prst="rect">
            <a:avLst/>
          </a:prstGeom>
          <a:noFill/>
          <a:ln>
            <a:noFill/>
          </a:ln>
        </p:spPr>
      </p:sp>
      <p:sp>
        <p:nvSpPr>
          <p:cNvPr id="168" name="Google Shape;168;p24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69" name="Google Shape;169;p2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0" name="Google Shape;170;p2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p2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72" name="Shape 172"/>
        <p:cNvGrpSpPr/>
        <p:nvPr/>
      </p:nvGrpSpPr>
      <p:grpSpPr>
        <a:xfrm>
          <a:off x="0" y="0"/>
          <a:ext cx="0" cy="0"/>
          <a:chOff x="0" y="0"/>
          <a:chExt cx="0" cy="0"/>
        </a:xfrm>
      </p:grpSpPr>
      <p:sp>
        <p:nvSpPr>
          <p:cNvPr id="173" name="Google Shape;173;p2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4" name="Google Shape;174;p24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5" name="Google Shape;175;p2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6" name="Google Shape;176;p2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7" name="Google Shape;177;p2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78" name="Shape 178"/>
        <p:cNvGrpSpPr/>
        <p:nvPr/>
      </p:nvGrpSpPr>
      <p:grpSpPr>
        <a:xfrm>
          <a:off x="0" y="0"/>
          <a:ext cx="0" cy="0"/>
          <a:chOff x="0" y="0"/>
          <a:chExt cx="0" cy="0"/>
        </a:xfrm>
      </p:grpSpPr>
      <p:sp>
        <p:nvSpPr>
          <p:cNvPr id="179" name="Google Shape;179;p24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0" name="Google Shape;180;p24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 name="Google Shape;181;p2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2" name="Google Shape;182;p2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3" name="Google Shape;183;p2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7" name="Shape 27"/>
        <p:cNvGrpSpPr/>
        <p:nvPr/>
      </p:nvGrpSpPr>
      <p:grpSpPr>
        <a:xfrm>
          <a:off x="0" y="0"/>
          <a:ext cx="0" cy="0"/>
          <a:chOff x="0" y="0"/>
          <a:chExt cx="0" cy="0"/>
        </a:xfrm>
      </p:grpSpPr>
      <p:sp>
        <p:nvSpPr>
          <p:cNvPr id="28" name="Google Shape;28;p2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2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22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2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2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23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23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7" name="Google Shape;37;p2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3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3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23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23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23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2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2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3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3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23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2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3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35"/>
          <p:cNvSpPr/>
          <p:nvPr>
            <p:ph idx="2" type="pic"/>
          </p:nvPr>
        </p:nvSpPr>
        <p:spPr>
          <a:xfrm>
            <a:off x="5183188" y="987425"/>
            <a:ext cx="6172200" cy="4873625"/>
          </a:xfrm>
          <a:prstGeom prst="rect">
            <a:avLst/>
          </a:prstGeom>
          <a:noFill/>
          <a:ln>
            <a:noFill/>
          </a:ln>
        </p:spPr>
      </p:sp>
      <p:sp>
        <p:nvSpPr>
          <p:cNvPr id="68" name="Google Shape;68;p23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2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1.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9" name="Shape 9"/>
        <p:cNvGrpSpPr/>
        <p:nvPr/>
      </p:nvGrpSpPr>
      <p:grpSpPr>
        <a:xfrm>
          <a:off x="0" y="0"/>
          <a:ext cx="0" cy="0"/>
          <a:chOff x="0" y="0"/>
          <a:chExt cx="0" cy="0"/>
        </a:xfrm>
      </p:grpSpPr>
      <p:sp>
        <p:nvSpPr>
          <p:cNvPr id="10" name="Google Shape;10;p2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2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2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84" name="Shape 84"/>
        <p:cNvGrpSpPr/>
        <p:nvPr/>
      </p:nvGrpSpPr>
      <p:grpSpPr>
        <a:xfrm>
          <a:off x="0" y="0"/>
          <a:ext cx="0" cy="0"/>
          <a:chOff x="0" y="0"/>
          <a:chExt cx="0" cy="0"/>
        </a:xfrm>
      </p:grpSpPr>
      <p:sp>
        <p:nvSpPr>
          <p:cNvPr id="85" name="Google Shape;85;p2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6" name="Google Shape;86;p2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7" name="Google Shape;87;p2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8" name="Google Shape;88;p2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9" name="Google Shape;89;p2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6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75.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69.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7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8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6.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8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2.xml"/><Relationship Id="rId3" Type="http://schemas.openxmlformats.org/officeDocument/2006/relationships/image" Target="../media/image73.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3.xml"/><Relationship Id="rId3" Type="http://schemas.openxmlformats.org/officeDocument/2006/relationships/image" Target="../media/image74.jp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67.jp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5.xml"/><Relationship Id="rId3" Type="http://schemas.openxmlformats.org/officeDocument/2006/relationships/image" Target="../media/image71.jp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6.xml"/><Relationship Id="rId3" Type="http://schemas.openxmlformats.org/officeDocument/2006/relationships/image" Target="../media/image82.jp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7.xml"/><Relationship Id="rId3" Type="http://schemas.openxmlformats.org/officeDocument/2006/relationships/image" Target="../media/image72.jp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78.jp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2.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79.jp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3.xml"/><Relationship Id="rId3" Type="http://schemas.openxmlformats.org/officeDocument/2006/relationships/image" Target="../media/image85.jp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77.jp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5.xml"/><Relationship Id="rId3" Type="http://schemas.openxmlformats.org/officeDocument/2006/relationships/image" Target="../media/image109.jp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6.xml"/><Relationship Id="rId3" Type="http://schemas.openxmlformats.org/officeDocument/2006/relationships/image" Target="../media/image8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7.xml"/><Relationship Id="rId3" Type="http://schemas.openxmlformats.org/officeDocument/2006/relationships/image" Target="../media/image84.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87.jpg"/><Relationship Id="rId4" Type="http://schemas.openxmlformats.org/officeDocument/2006/relationships/image" Target="../media/image93.jp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88.jpg"/><Relationship Id="rId4" Type="http://schemas.openxmlformats.org/officeDocument/2006/relationships/image" Target="../media/image9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7.gif"/></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95.jpg"/><Relationship Id="rId4" Type="http://schemas.openxmlformats.org/officeDocument/2006/relationships/image" Target="../media/image91.jp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1.xml"/><Relationship Id="rId3" Type="http://schemas.openxmlformats.org/officeDocument/2006/relationships/image" Target="../media/image96.jp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86.jp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89.jp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127.jp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104.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image" Target="../media/image90.jpg"/><Relationship Id="rId4" Type="http://schemas.openxmlformats.org/officeDocument/2006/relationships/image" Target="../media/image92.jpg"/><Relationship Id="rId5" Type="http://schemas.openxmlformats.org/officeDocument/2006/relationships/image" Target="../media/image98.jp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10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94.jp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100.jpg"/><Relationship Id="rId4" Type="http://schemas.openxmlformats.org/officeDocument/2006/relationships/image" Target="../media/image99.jp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107.jp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hyperlink" Target="https://www.questionpro.com/blog/regression-analysis/" TargetMode="Externa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10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 Id="rId3" Type="http://schemas.openxmlformats.org/officeDocument/2006/relationships/image" Target="../media/image106.jpg"/><Relationship Id="rId4" Type="http://schemas.openxmlformats.org/officeDocument/2006/relationships/image" Target="../media/image128.jp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image" Target="../media/image103.jpg"/><Relationship Id="rId4" Type="http://schemas.openxmlformats.org/officeDocument/2006/relationships/image" Target="../media/image111.jp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 Id="rId3" Type="http://schemas.openxmlformats.org/officeDocument/2006/relationships/image" Target="../media/image101.jp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 Id="rId3" Type="http://schemas.openxmlformats.org/officeDocument/2006/relationships/image" Target="../media/image115.jp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 Id="rId3" Type="http://schemas.openxmlformats.org/officeDocument/2006/relationships/image" Target="../media/image108.jp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image" Target="../media/image110.jp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 Id="rId3" Type="http://schemas.openxmlformats.org/officeDocument/2006/relationships/image" Target="../media/image112.jpg"/><Relationship Id="rId4" Type="http://schemas.openxmlformats.org/officeDocument/2006/relationships/image" Target="../media/image125.jp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 Id="rId3" Type="http://schemas.openxmlformats.org/officeDocument/2006/relationships/image" Target="../media/image113.jp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 Id="rId3" Type="http://schemas.openxmlformats.org/officeDocument/2006/relationships/image" Target="../media/image117.jp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 Id="rId3" Type="http://schemas.openxmlformats.org/officeDocument/2006/relationships/image" Target="../media/image11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 Id="rId3" Type="http://schemas.openxmlformats.org/officeDocument/2006/relationships/image" Target="../media/image121.jp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 Id="rId3" Type="http://schemas.openxmlformats.org/officeDocument/2006/relationships/image" Target="../media/image114.jp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 Id="rId3" Type="http://schemas.openxmlformats.org/officeDocument/2006/relationships/image" Target="../media/image118.jp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 Id="rId3" Type="http://schemas.openxmlformats.org/officeDocument/2006/relationships/image" Target="../media/image120.jp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 Id="rId3" Type="http://schemas.openxmlformats.org/officeDocument/2006/relationships/image" Target="../media/image119.jp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 Id="rId3" Type="http://schemas.openxmlformats.org/officeDocument/2006/relationships/image" Target="../media/image123.jpg"/><Relationship Id="rId4" Type="http://schemas.openxmlformats.org/officeDocument/2006/relationships/image" Target="../media/image129.jp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 Id="rId3" Type="http://schemas.openxmlformats.org/officeDocument/2006/relationships/image" Target="../media/image140.jp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 Id="rId3" Type="http://schemas.openxmlformats.org/officeDocument/2006/relationships/image" Target="../media/image142.jp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 Id="rId3" Type="http://schemas.openxmlformats.org/officeDocument/2006/relationships/image" Target="../media/image126.jp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 Id="rId3" Type="http://schemas.openxmlformats.org/officeDocument/2006/relationships/image" Target="../media/image12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 Id="rId3" Type="http://schemas.openxmlformats.org/officeDocument/2006/relationships/image" Target="../media/image141.jp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 Id="rId3" Type="http://schemas.openxmlformats.org/officeDocument/2006/relationships/image" Target="../media/image124.jp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2.xml"/><Relationship Id="rId3" Type="http://schemas.openxmlformats.org/officeDocument/2006/relationships/image" Target="../media/image135.jp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 Id="rId3" Type="http://schemas.openxmlformats.org/officeDocument/2006/relationships/image" Target="../media/image132.jp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 Id="rId3" Type="http://schemas.openxmlformats.org/officeDocument/2006/relationships/image" Target="../media/image147.jpg"/><Relationship Id="rId4" Type="http://schemas.openxmlformats.org/officeDocument/2006/relationships/image" Target="../media/image130.jp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 Id="rId3" Type="http://schemas.openxmlformats.org/officeDocument/2006/relationships/image" Target="../media/image134.jpg"/><Relationship Id="rId4" Type="http://schemas.openxmlformats.org/officeDocument/2006/relationships/image" Target="../media/image131.jp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138.jpg"/><Relationship Id="rId4" Type="http://schemas.openxmlformats.org/officeDocument/2006/relationships/image" Target="../media/image133.jp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 Id="rId3" Type="http://schemas.openxmlformats.org/officeDocument/2006/relationships/image" Target="../media/image136.jp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 Id="rId3" Type="http://schemas.openxmlformats.org/officeDocument/2006/relationships/image" Target="../media/image145.jp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9.xml"/><Relationship Id="rId3" Type="http://schemas.openxmlformats.org/officeDocument/2006/relationships/image" Target="../media/image154.jpg"/><Relationship Id="rId4" Type="http://schemas.openxmlformats.org/officeDocument/2006/relationships/image" Target="../media/image13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3.jp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0.xml"/><Relationship Id="rId3" Type="http://schemas.openxmlformats.org/officeDocument/2006/relationships/image" Target="../media/image143.jp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169.jp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 Id="rId3" Type="http://schemas.openxmlformats.org/officeDocument/2006/relationships/image" Target="../media/image150.jp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 Id="rId3" Type="http://schemas.openxmlformats.org/officeDocument/2006/relationships/image" Target="../media/image144.jpg"/><Relationship Id="rId4" Type="http://schemas.openxmlformats.org/officeDocument/2006/relationships/image" Target="../media/image137.jp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image" Target="../media/image151.jp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5.xml"/><Relationship Id="rId3" Type="http://schemas.openxmlformats.org/officeDocument/2006/relationships/image" Target="../media/image146.jp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6.xml"/><Relationship Id="rId3" Type="http://schemas.openxmlformats.org/officeDocument/2006/relationships/image" Target="../media/image149.jp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7.xml"/><Relationship Id="rId3" Type="http://schemas.openxmlformats.org/officeDocument/2006/relationships/image" Target="../media/image148.jp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152.jp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9.xml"/><Relationship Id="rId3" Type="http://schemas.openxmlformats.org/officeDocument/2006/relationships/image" Target="../media/image15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 Id="rId3" Type="http://schemas.openxmlformats.org/officeDocument/2006/relationships/image" Target="../media/image153.jp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 Id="rId3" Type="http://schemas.openxmlformats.org/officeDocument/2006/relationships/image" Target="../media/image157.jp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 Id="rId3" Type="http://schemas.openxmlformats.org/officeDocument/2006/relationships/image" Target="../media/image159.jp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3.xml"/><Relationship Id="rId3" Type="http://schemas.openxmlformats.org/officeDocument/2006/relationships/image" Target="../media/image162.jp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4.xml"/><Relationship Id="rId3" Type="http://schemas.openxmlformats.org/officeDocument/2006/relationships/image" Target="../media/image165.jp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image" Target="../media/image156.jp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8.xml"/><Relationship Id="rId3" Type="http://schemas.openxmlformats.org/officeDocument/2006/relationships/image" Target="../media/image163.jp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30.png"/><Relationship Id="rId4" Type="http://schemas.openxmlformats.org/officeDocument/2006/relationships/image" Target="../media/image24.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0.xml"/><Relationship Id="rId3" Type="http://schemas.openxmlformats.org/officeDocument/2006/relationships/image" Target="../media/image158.jp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1.xml"/><Relationship Id="rId3" Type="http://schemas.openxmlformats.org/officeDocument/2006/relationships/image" Target="../media/image161.jp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2.xml"/><Relationship Id="rId3" Type="http://schemas.openxmlformats.org/officeDocument/2006/relationships/image" Target="../media/image161.jp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3.xml"/><Relationship Id="rId3" Type="http://schemas.openxmlformats.org/officeDocument/2006/relationships/image" Target="../media/image160.jp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4.xml"/><Relationship Id="rId3" Type="http://schemas.openxmlformats.org/officeDocument/2006/relationships/image" Target="../media/image166.jp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5.xml"/><Relationship Id="rId3" Type="http://schemas.openxmlformats.org/officeDocument/2006/relationships/image" Target="../media/image167.jp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6.xml"/><Relationship Id="rId3" Type="http://schemas.openxmlformats.org/officeDocument/2006/relationships/image" Target="../media/image164.jp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 Id="rId3" Type="http://schemas.openxmlformats.org/officeDocument/2006/relationships/image" Target="../media/image168.jp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1.xml"/><Relationship Id="rId3" Type="http://schemas.openxmlformats.org/officeDocument/2006/relationships/hyperlink" Target="https://www.cisco.com/c/en/us/solutions/artificial-intelligence/artificial-intelligence-machine-learning-in-networking.html#~technology" TargetMode="External"/><Relationship Id="rId4" Type="http://schemas.openxmlformats.org/officeDocument/2006/relationships/hyperlink" Target="https://www.sciencedirect.com/science/article/pii/S2405959522000741" TargetMode="External"/><Relationship Id="rId5" Type="http://schemas.openxmlformats.org/officeDocument/2006/relationships/hyperlink" Target="https://trepo.tuni.fi/bitstream/handle/10024/143107/FrederickBenedict.pdf?sequence=2&amp;isAllowed=y" TargetMode="External"/><Relationship Id="rId6" Type="http://schemas.openxmlformats.org/officeDocument/2006/relationships/hyperlink" Target="https://www.nsnam.org/wp-content/uploads/2021/tutorials/ns3-ai-tutorial-June-2021.pdf" TargetMode="External"/><Relationship Id="rId7" Type="http://schemas.openxmlformats.org/officeDocument/2006/relationships/hyperlink" Target="https://www.leewayhertz.com/ai-in-networking/#How-is-AI-in-networking-different-from-traditional-networking" TargetMode="Externa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45.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2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2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image" Target="../media/image27.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image" Target="../media/image2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2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image" Target="../media/image39.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38.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hyperlink" Target="https://epoch.ai/benchmarks" TargetMode="External"/><Relationship Id="rId4" Type="http://schemas.openxmlformats.org/officeDocument/2006/relationships/hyperlink" Target="https://artificialanalysis.ai/models" TargetMode="External"/><Relationship Id="rId5" Type="http://schemas.openxmlformats.org/officeDocument/2006/relationships/hyperlink" Target="https://www.vellum.ai/llm-leaderboard?utm_source=google&amp;utm_medium=organic" TargetMode="External"/><Relationship Id="rId6"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2.xml"/><Relationship Id="rId3" Type="http://schemas.openxmlformats.org/officeDocument/2006/relationships/image" Target="../media/image59.jpg"/><Relationship Id="rId4" Type="http://schemas.openxmlformats.org/officeDocument/2006/relationships/image" Target="../media/image44.jpg"/><Relationship Id="rId5" Type="http://schemas.openxmlformats.org/officeDocument/2006/relationships/image" Target="../media/image4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0.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43.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55.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50.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35.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36.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70.jpg"/><Relationship Id="rId4" Type="http://schemas.openxmlformats.org/officeDocument/2006/relationships/image" Target="../media/image37.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48.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52.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41.jpg"/><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6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51.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hyperlink" Target="http://www.python.org/"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54.png"/><Relationship Id="rId4" Type="http://schemas.openxmlformats.org/officeDocument/2006/relationships/image" Target="../media/image5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hyperlink" Target="https://mml-book.github.io/book/mml-book.pdf"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47.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56.png"/><Relationship Id="rId4" Type="http://schemas.openxmlformats.org/officeDocument/2006/relationships/image" Target="../media/image6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4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64.png"/><Relationship Id="rId4" Type="http://schemas.openxmlformats.org/officeDocument/2006/relationships/image" Target="../media/image5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62.png"/><Relationship Id="rId4" Type="http://schemas.openxmlformats.org/officeDocument/2006/relationships/image" Target="../media/image6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6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
          <p:cNvSpPr txBox="1"/>
          <p:nvPr>
            <p:ph type="ctrTitle"/>
          </p:nvPr>
        </p:nvSpPr>
        <p:spPr>
          <a:xfrm>
            <a:off x="1524000" y="22955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1E4E79"/>
              </a:buClr>
              <a:buSzPts val="6000"/>
              <a:buFont typeface="Calibri"/>
              <a:buNone/>
            </a:pPr>
            <a:r>
              <a:rPr b="1" lang="en-US">
                <a:solidFill>
                  <a:srgbClr val="1E4E79"/>
                </a:solidFill>
              </a:rPr>
              <a:t>Introduction to </a:t>
            </a:r>
            <a:br>
              <a:rPr b="1" lang="en-US">
                <a:solidFill>
                  <a:srgbClr val="1E4E79"/>
                </a:solidFill>
              </a:rPr>
            </a:br>
            <a:r>
              <a:rPr b="1" lang="en-US">
                <a:solidFill>
                  <a:srgbClr val="1E4E79"/>
                </a:solidFill>
              </a:rPr>
              <a:t>Artificial Intelligence</a:t>
            </a:r>
            <a:endParaRPr/>
          </a:p>
        </p:txBody>
      </p:sp>
      <p:sp>
        <p:nvSpPr>
          <p:cNvPr id="189" name="Google Shape;189;p1"/>
          <p:cNvSpPr txBox="1"/>
          <p:nvPr>
            <p:ph idx="1" type="subTitle"/>
          </p:nvPr>
        </p:nvSpPr>
        <p:spPr>
          <a:xfrm>
            <a:off x="1663065" y="470058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rgbClr val="1E4E79"/>
              </a:buClr>
              <a:buSzPts val="1368"/>
              <a:buNone/>
            </a:pPr>
            <a:r>
              <a:rPr lang="en-US" sz="2400">
                <a:solidFill>
                  <a:srgbClr val="1E4E79"/>
                </a:solidFill>
                <a:latin typeface="Calibri"/>
                <a:ea typeface="Calibri"/>
                <a:cs typeface="Calibri"/>
                <a:sym typeface="Calibri"/>
              </a:rPr>
              <a:t>Dr. Ravirajsinh S. Vaghela</a:t>
            </a:r>
            <a:endParaRPr b="0" i="0" sz="2400" u="none">
              <a:solidFill>
                <a:srgbClr val="1E4E79"/>
              </a:solidFill>
              <a:latin typeface="Calibri"/>
              <a:ea typeface="Calibri"/>
              <a:cs typeface="Calibri"/>
              <a:sym typeface="Calibri"/>
            </a:endParaRPr>
          </a:p>
          <a:p>
            <a:pPr indent="0" lvl="0" marL="0" rtl="0" algn="ctr">
              <a:lnSpc>
                <a:spcPct val="100000"/>
              </a:lnSpc>
              <a:spcBef>
                <a:spcPts val="600"/>
              </a:spcBef>
              <a:spcAft>
                <a:spcPts val="0"/>
              </a:spcAft>
              <a:buClr>
                <a:srgbClr val="1E4E79"/>
              </a:buClr>
              <a:buSzPts val="1824"/>
              <a:buNone/>
            </a:pPr>
            <a:r>
              <a:rPr lang="en-US" sz="2400">
                <a:solidFill>
                  <a:srgbClr val="1E4E79"/>
                </a:solidFill>
                <a:latin typeface="Calibri"/>
                <a:ea typeface="Calibri"/>
                <a:cs typeface="Calibri"/>
                <a:sym typeface="Calibri"/>
              </a:rPr>
              <a:t>Assistant Professor, NFSU</a:t>
            </a:r>
            <a:endParaRPr b="0" i="0" sz="2400" u="none">
              <a:solidFill>
                <a:srgbClr val="1E4E79"/>
              </a:solidFill>
              <a:latin typeface="Calibri"/>
              <a:ea typeface="Calibri"/>
              <a:cs typeface="Calibri"/>
              <a:sym typeface="Calibri"/>
            </a:endParaRPr>
          </a:p>
          <a:p>
            <a:pPr indent="0" lvl="0" marL="0" rtl="0" algn="ctr">
              <a:lnSpc>
                <a:spcPct val="90000"/>
              </a:lnSpc>
              <a:spcBef>
                <a:spcPts val="1000"/>
              </a:spcBef>
              <a:spcAft>
                <a:spcPts val="0"/>
              </a:spcAft>
              <a:buClr>
                <a:schemeClr val="dk1"/>
              </a:buClr>
              <a:buSzPts val="2400"/>
              <a:buNone/>
            </a:pPr>
            <a:r>
              <a:t/>
            </a:r>
            <a:endParaRPr b="0" i="0" sz="2400" u="none">
              <a:solidFill>
                <a:srgbClr val="1E4E79"/>
              </a:solidFill>
              <a:latin typeface="Calibri"/>
              <a:ea typeface="Calibri"/>
              <a:cs typeface="Calibri"/>
              <a:sym typeface="Calibri"/>
            </a:endParaRPr>
          </a:p>
        </p:txBody>
      </p:sp>
      <p:sp>
        <p:nvSpPr>
          <p:cNvPr id="190" name="Google Shape;190;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solidFill>
                  <a:srgbClr val="1E4E79"/>
                </a:solidFill>
                <a:latin typeface="Arial"/>
                <a:ea typeface="Arial"/>
                <a:cs typeface="Arial"/>
                <a:sym typeface="Arial"/>
              </a:rPr>
              <a:t>2/13/2024</a:t>
            </a:r>
            <a:endParaRPr sz="1400">
              <a:solidFill>
                <a:srgbClr val="1E4E79"/>
              </a:solidFill>
              <a:latin typeface="Arial"/>
              <a:ea typeface="Arial"/>
              <a:cs typeface="Arial"/>
              <a:sym typeface="Arial"/>
            </a:endParaRPr>
          </a:p>
        </p:txBody>
      </p:sp>
      <p:sp>
        <p:nvSpPr>
          <p:cNvPr id="191" name="Google Shape;191;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sz="1400">
                <a:solidFill>
                  <a:srgbClr val="1E4E79"/>
                </a:solidFill>
                <a:latin typeface="Arial"/>
                <a:ea typeface="Arial"/>
                <a:cs typeface="Arial"/>
                <a:sym typeface="Arial"/>
              </a:rPr>
              <a:t>‹#›</a:t>
            </a:fld>
            <a:endParaRPr sz="1400">
              <a:solidFill>
                <a:srgbClr val="1E4E79"/>
              </a:solidFill>
              <a:latin typeface="Arial"/>
              <a:ea typeface="Arial"/>
              <a:cs typeface="Arial"/>
              <a:sym typeface="Arial"/>
            </a:endParaRPr>
          </a:p>
        </p:txBody>
      </p:sp>
      <p:pic>
        <p:nvPicPr>
          <p:cNvPr id="192" name="Google Shape;192;p1"/>
          <p:cNvPicPr preferRelativeResize="0"/>
          <p:nvPr/>
        </p:nvPicPr>
        <p:blipFill rotWithShape="1">
          <a:blip r:embed="rId3">
            <a:alphaModFix/>
          </a:blip>
          <a:srcRect b="0" l="0" r="0" t="0"/>
          <a:stretch/>
        </p:blipFill>
        <p:spPr>
          <a:xfrm>
            <a:off x="5143500" y="2617470"/>
            <a:ext cx="1905000" cy="1905000"/>
          </a:xfrm>
          <a:prstGeom prst="rect">
            <a:avLst/>
          </a:prstGeom>
          <a:noFill/>
          <a:ln>
            <a:noFill/>
          </a:ln>
        </p:spPr>
      </p:pic>
      <p:sp>
        <p:nvSpPr>
          <p:cNvPr id="193" name="Google Shape;19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1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267" name="Google Shape;267;p11"/>
          <p:cNvPicPr preferRelativeResize="0"/>
          <p:nvPr/>
        </p:nvPicPr>
        <p:blipFill rotWithShape="1">
          <a:blip r:embed="rId3">
            <a:alphaModFix/>
          </a:blip>
          <a:srcRect b="0" l="0" r="0" t="0"/>
          <a:stretch/>
        </p:blipFill>
        <p:spPr>
          <a:xfrm>
            <a:off x="423200" y="366300"/>
            <a:ext cx="7252176" cy="6265425"/>
          </a:xfrm>
          <a:prstGeom prst="rect">
            <a:avLst/>
          </a:prstGeom>
          <a:noFill/>
          <a:ln>
            <a:noFill/>
          </a:ln>
        </p:spPr>
      </p:pic>
      <p:sp>
        <p:nvSpPr>
          <p:cNvPr id="268" name="Google Shape;268;p11"/>
          <p:cNvSpPr txBox="1"/>
          <p:nvPr/>
        </p:nvSpPr>
        <p:spPr>
          <a:xfrm>
            <a:off x="7984375" y="1076550"/>
            <a:ext cx="3897300" cy="5644800"/>
          </a:xfrm>
          <a:prstGeom prst="rect">
            <a:avLst/>
          </a:prstGeom>
          <a:solidFill>
            <a:srgbClr val="AD145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John Hopfield introduced </a:t>
            </a:r>
            <a:r>
              <a:rPr b="0" i="0" lang="en-US" sz="2800" u="none" cap="none" strike="noStrike">
                <a:solidFill>
                  <a:schemeClr val="dk1"/>
                </a:solidFill>
                <a:highlight>
                  <a:srgbClr val="76A5AF"/>
                </a:highlight>
                <a:latin typeface="Calibri"/>
                <a:ea typeface="Calibri"/>
                <a:cs typeface="Calibri"/>
                <a:sym typeface="Calibri"/>
              </a:rPr>
              <a:t>memory-based Hopfield networks</a:t>
            </a:r>
            <a:r>
              <a:rPr b="0" i="0" lang="en-US" sz="2800" u="none" cap="none" strike="noStrike">
                <a:solidFill>
                  <a:schemeClr val="dk1"/>
                </a:solidFill>
                <a:latin typeface="Calibri"/>
                <a:ea typeface="Calibri"/>
                <a:cs typeface="Calibri"/>
                <a:sym typeface="Calibri"/>
              </a:rPr>
              <a:t> for pattern retrieval, </a:t>
            </a:r>
            <a:endParaRPr b="0" i="0" sz="2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 Geoffrey Hinton pioneered training methods like </a:t>
            </a:r>
            <a:r>
              <a:rPr b="0" i="0" lang="en-US" sz="2800" u="none" cap="none" strike="noStrike">
                <a:solidFill>
                  <a:schemeClr val="dk1"/>
                </a:solidFill>
                <a:highlight>
                  <a:srgbClr val="76A5AF"/>
                </a:highlight>
                <a:latin typeface="Calibri"/>
                <a:ea typeface="Calibri"/>
                <a:cs typeface="Calibri"/>
                <a:sym typeface="Calibri"/>
              </a:rPr>
              <a:t>backpropagation</a:t>
            </a:r>
            <a:r>
              <a:rPr b="0" i="0" lang="en-US" sz="2800" u="none" cap="none" strike="noStrike">
                <a:solidFill>
                  <a:schemeClr val="dk1"/>
                </a:solidFill>
                <a:latin typeface="Calibri"/>
                <a:ea typeface="Calibri"/>
                <a:cs typeface="Calibri"/>
                <a:sym typeface="Calibri"/>
              </a:rPr>
              <a:t> and </a:t>
            </a:r>
            <a:r>
              <a:rPr b="0" i="0" lang="en-US" sz="2800" u="none" cap="none" strike="noStrike">
                <a:solidFill>
                  <a:schemeClr val="dk1"/>
                </a:solidFill>
                <a:highlight>
                  <a:srgbClr val="F6B26B"/>
                </a:highlight>
                <a:latin typeface="Calibri"/>
                <a:ea typeface="Calibri"/>
                <a:cs typeface="Calibri"/>
                <a:sym typeface="Calibri"/>
              </a:rPr>
              <a:t>Boltzmann machines</a:t>
            </a:r>
            <a:r>
              <a:rPr b="0" i="0" lang="en-US" sz="2800" u="none" cap="none" strike="noStrike">
                <a:solidFill>
                  <a:schemeClr val="dk1"/>
                </a:solidFill>
                <a:latin typeface="Calibri"/>
                <a:ea typeface="Calibri"/>
                <a:cs typeface="Calibri"/>
                <a:sym typeface="Calibri"/>
              </a:rPr>
              <a:t> that advanced pattern recognition in neural networks.</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10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for Loop</a:t>
            </a:r>
            <a:endParaRPr/>
          </a:p>
        </p:txBody>
      </p:sp>
      <p:sp>
        <p:nvSpPr>
          <p:cNvPr id="1114" name="Google Shape;1114;p10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Sum of elements in a list</a:t>
            </a:r>
            <a:endParaRPr/>
          </a:p>
          <a:p>
            <a:pPr indent="0" lvl="0" marL="0" rtl="0" algn="l">
              <a:lnSpc>
                <a:spcPct val="90000"/>
              </a:lnSpc>
              <a:spcBef>
                <a:spcPts val="1000"/>
              </a:spcBef>
              <a:spcAft>
                <a:spcPts val="0"/>
              </a:spcAft>
              <a:buClr>
                <a:srgbClr val="1E4E79"/>
              </a:buClr>
              <a:buSzPts val="2800"/>
              <a:buNone/>
            </a:pPr>
            <a:r>
              <a:rPr b="1" lang="en-US">
                <a:solidFill>
                  <a:srgbClr val="1E4E79"/>
                </a:solidFill>
              </a:rPr>
              <a:t>a = [1,5,2,3,7]</a:t>
            </a:r>
            <a:endParaRPr/>
          </a:p>
          <a:p>
            <a:pPr indent="0" lvl="0" marL="0" rtl="0" algn="l">
              <a:lnSpc>
                <a:spcPct val="90000"/>
              </a:lnSpc>
              <a:spcBef>
                <a:spcPts val="1000"/>
              </a:spcBef>
              <a:spcAft>
                <a:spcPts val="0"/>
              </a:spcAft>
              <a:buClr>
                <a:srgbClr val="1E4E79"/>
              </a:buClr>
              <a:buSzPts val="2800"/>
              <a:buNone/>
            </a:pPr>
            <a:r>
              <a:rPr b="1" lang="en-US">
                <a:solidFill>
                  <a:srgbClr val="1E4E79"/>
                </a:solidFill>
              </a:rPr>
              <a:t>s = 0</a:t>
            </a:r>
            <a:endParaRPr/>
          </a:p>
          <a:p>
            <a:pPr indent="0" lvl="0" marL="0" rtl="0" algn="l">
              <a:lnSpc>
                <a:spcPct val="90000"/>
              </a:lnSpc>
              <a:spcBef>
                <a:spcPts val="1000"/>
              </a:spcBef>
              <a:spcAft>
                <a:spcPts val="0"/>
              </a:spcAft>
              <a:buClr>
                <a:srgbClr val="1E4E79"/>
              </a:buClr>
              <a:buSzPts val="2800"/>
              <a:buNone/>
            </a:pPr>
            <a:r>
              <a:rPr b="1" lang="en-US">
                <a:solidFill>
                  <a:srgbClr val="1E4E79"/>
                </a:solidFill>
              </a:rPr>
              <a:t>for i in a:</a:t>
            </a:r>
            <a:endParaRPr/>
          </a:p>
          <a:p>
            <a:pPr indent="0" lvl="0" marL="0" rtl="0" algn="l">
              <a:lnSpc>
                <a:spcPct val="90000"/>
              </a:lnSpc>
              <a:spcBef>
                <a:spcPts val="1000"/>
              </a:spcBef>
              <a:spcAft>
                <a:spcPts val="0"/>
              </a:spcAft>
              <a:buClr>
                <a:srgbClr val="1E4E79"/>
              </a:buClr>
              <a:buSzPts val="2800"/>
              <a:buNone/>
            </a:pPr>
            <a:r>
              <a:rPr b="1" lang="en-US">
                <a:solidFill>
                  <a:srgbClr val="1E4E79"/>
                </a:solidFill>
              </a:rPr>
              <a:t>	s += i</a:t>
            </a:r>
            <a:endParaRPr/>
          </a:p>
          <a:p>
            <a:pPr indent="0" lvl="1" marL="457200" rtl="0" algn="l">
              <a:lnSpc>
                <a:spcPct val="90000"/>
              </a:lnSpc>
              <a:spcBef>
                <a:spcPts val="500"/>
              </a:spcBef>
              <a:spcAft>
                <a:spcPts val="0"/>
              </a:spcAft>
              <a:buClr>
                <a:srgbClr val="1E4E79"/>
              </a:buClr>
              <a:buSzPts val="2400"/>
              <a:buNone/>
            </a:pPr>
            <a:r>
              <a:rPr b="1" lang="en-US">
                <a:solidFill>
                  <a:srgbClr val="1E4E79"/>
                </a:solidFill>
              </a:rPr>
              <a:t>       print s</a:t>
            </a:r>
            <a:endParaRPr/>
          </a:p>
        </p:txBody>
      </p:sp>
      <p:sp>
        <p:nvSpPr>
          <p:cNvPr id="1115" name="Google Shape;1115;p10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116" name="Google Shape;1116;p10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117" name="Google Shape;1117;p10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118" name="Google Shape;1118;p103"/>
          <p:cNvPicPr preferRelativeResize="0"/>
          <p:nvPr>
            <p:ph idx="1" type="body"/>
          </p:nvPr>
        </p:nvPicPr>
        <p:blipFill rotWithShape="1">
          <a:blip r:embed="rId3">
            <a:alphaModFix/>
          </a:blip>
          <a:srcRect b="0" l="0" r="0" t="0"/>
          <a:stretch/>
        </p:blipFill>
        <p:spPr>
          <a:xfrm>
            <a:off x="775970" y="1999615"/>
            <a:ext cx="3700145" cy="279209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04"/>
          <p:cNvSpPr txBox="1"/>
          <p:nvPr>
            <p:ph type="title"/>
          </p:nvPr>
        </p:nvSpPr>
        <p:spPr>
          <a:xfrm>
            <a:off x="83820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for Loop </a:t>
            </a:r>
            <a:endParaRPr/>
          </a:p>
        </p:txBody>
      </p:sp>
      <p:sp>
        <p:nvSpPr>
          <p:cNvPr id="1124" name="Google Shape;1124;p104"/>
          <p:cNvSpPr txBox="1"/>
          <p:nvPr>
            <p:ph idx="2" type="body"/>
          </p:nvPr>
        </p:nvSpPr>
        <p:spPr>
          <a:xfrm>
            <a:off x="6172200" y="1138555"/>
            <a:ext cx="5181600" cy="5038725"/>
          </a:xfrm>
          <a:prstGeom prst="rect">
            <a:avLst/>
          </a:prstGeom>
          <a:noFill/>
          <a:ln>
            <a:noFill/>
          </a:ln>
        </p:spPr>
        <p:txBody>
          <a:bodyPr anchorCtr="0" anchor="t" bIns="45700" lIns="91425" spcFirstLastPara="1" rIns="91425" wrap="square" tIns="45700">
            <a:normAutofit fontScale="90000" lnSpcReduction="10000"/>
          </a:bodyPr>
          <a:lstStyle/>
          <a:p>
            <a:pPr indent="-228600" lvl="0" marL="228600" rtl="0" algn="l">
              <a:lnSpc>
                <a:spcPct val="90000"/>
              </a:lnSpc>
              <a:spcBef>
                <a:spcPts val="0"/>
              </a:spcBef>
              <a:spcAft>
                <a:spcPts val="0"/>
              </a:spcAft>
              <a:buClr>
                <a:schemeClr val="dk1"/>
              </a:buClr>
              <a:buSzPct val="100000"/>
              <a:buChar char="•"/>
            </a:pPr>
            <a:r>
              <a:rPr lang="en-US"/>
              <a:t>for Loop and 2D List</a:t>
            </a:r>
            <a:endParaRPr/>
          </a:p>
          <a:p>
            <a:pPr indent="-68579" lvl="0" marL="22860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rgbClr val="1E4E79"/>
              </a:buClr>
              <a:buSzPct val="100000"/>
              <a:buNone/>
            </a:pPr>
            <a:r>
              <a:rPr b="1" lang="en-US">
                <a:solidFill>
                  <a:srgbClr val="1E4E79"/>
                </a:solidFill>
              </a:rPr>
              <a:t>a = [ [1,2] , [3,6], [6,9] ]</a:t>
            </a:r>
            <a:endParaRPr/>
          </a:p>
          <a:p>
            <a:pPr indent="0" lvl="0" marL="0" rtl="0" algn="l">
              <a:lnSpc>
                <a:spcPct val="90000"/>
              </a:lnSpc>
              <a:spcBef>
                <a:spcPts val="1000"/>
              </a:spcBef>
              <a:spcAft>
                <a:spcPts val="0"/>
              </a:spcAft>
              <a:buClr>
                <a:srgbClr val="1E4E79"/>
              </a:buClr>
              <a:buSzPct val="100000"/>
              <a:buNone/>
            </a:pPr>
            <a:r>
              <a:rPr b="1" lang="en-US">
                <a:solidFill>
                  <a:srgbClr val="1E4E79"/>
                </a:solidFill>
              </a:rPr>
              <a:t>for i in a:</a:t>
            </a:r>
            <a:endParaRPr/>
          </a:p>
          <a:p>
            <a:pPr indent="0" lvl="0" marL="0" rtl="0" algn="l">
              <a:lnSpc>
                <a:spcPct val="90000"/>
              </a:lnSpc>
              <a:spcBef>
                <a:spcPts val="1000"/>
              </a:spcBef>
              <a:spcAft>
                <a:spcPts val="0"/>
              </a:spcAft>
              <a:buClr>
                <a:srgbClr val="1E4E79"/>
              </a:buClr>
              <a:buSzPct val="100000"/>
              <a:buNone/>
            </a:pPr>
            <a:r>
              <a:rPr b="1" lang="en-US">
                <a:solidFill>
                  <a:srgbClr val="1E4E79"/>
                </a:solidFill>
              </a:rPr>
              <a:t>	print i</a:t>
            </a:r>
            <a:endParaRPr b="1">
              <a:solidFill>
                <a:srgbClr val="1E4E79"/>
              </a:solidFill>
            </a:endParaRPr>
          </a:p>
          <a:p>
            <a:pPr indent="0" lvl="0" marL="0" rtl="0" algn="l">
              <a:lnSpc>
                <a:spcPct val="90000"/>
              </a:lnSpc>
              <a:spcBef>
                <a:spcPts val="1000"/>
              </a:spcBef>
              <a:spcAft>
                <a:spcPts val="0"/>
              </a:spcAft>
              <a:buClr>
                <a:schemeClr val="dk1"/>
              </a:buClr>
              <a:buSzPct val="100000"/>
              <a:buNone/>
            </a:pPr>
            <a:r>
              <a:t/>
            </a:r>
            <a:endParaRPr b="1">
              <a:solidFill>
                <a:srgbClr val="1E4E79"/>
              </a:solidFill>
            </a:endParaRPr>
          </a:p>
          <a:p>
            <a:pPr indent="0" lvl="0" marL="0" rtl="0" algn="l">
              <a:lnSpc>
                <a:spcPct val="90000"/>
              </a:lnSpc>
              <a:spcBef>
                <a:spcPts val="1000"/>
              </a:spcBef>
              <a:spcAft>
                <a:spcPts val="0"/>
              </a:spcAft>
              <a:buClr>
                <a:srgbClr val="1E4E79"/>
              </a:buClr>
              <a:buSzPct val="100000"/>
              <a:buNone/>
            </a:pPr>
            <a:r>
              <a:rPr b="1" lang="en-US">
                <a:solidFill>
                  <a:srgbClr val="1E4E79"/>
                </a:solidFill>
              </a:rPr>
              <a:t>a = [ [1,2] , [3,6], [6,9] ]</a:t>
            </a:r>
            <a:endParaRPr/>
          </a:p>
          <a:p>
            <a:pPr indent="0" lvl="0" marL="0" rtl="0" algn="l">
              <a:lnSpc>
                <a:spcPct val="90000"/>
              </a:lnSpc>
              <a:spcBef>
                <a:spcPts val="1000"/>
              </a:spcBef>
              <a:spcAft>
                <a:spcPts val="0"/>
              </a:spcAft>
              <a:buClr>
                <a:srgbClr val="1E4E79"/>
              </a:buClr>
              <a:buSzPct val="100000"/>
              <a:buNone/>
            </a:pPr>
            <a:r>
              <a:rPr b="1" lang="en-US">
                <a:solidFill>
                  <a:srgbClr val="1E4E79"/>
                </a:solidFill>
              </a:rPr>
              <a:t>for i,j in a:</a:t>
            </a:r>
            <a:endParaRPr/>
          </a:p>
          <a:p>
            <a:pPr indent="0" lvl="0" marL="0" rtl="0" algn="l">
              <a:lnSpc>
                <a:spcPct val="90000"/>
              </a:lnSpc>
              <a:spcBef>
                <a:spcPts val="1000"/>
              </a:spcBef>
              <a:spcAft>
                <a:spcPts val="0"/>
              </a:spcAft>
              <a:buClr>
                <a:srgbClr val="1E4E79"/>
              </a:buClr>
              <a:buSzPct val="100000"/>
              <a:buNone/>
            </a:pPr>
            <a:r>
              <a:rPr b="1" lang="en-US">
                <a:solidFill>
                  <a:srgbClr val="1E4E79"/>
                </a:solidFill>
              </a:rPr>
              <a:t>	print i,j</a:t>
            </a:r>
            <a:endParaRPr b="1">
              <a:solidFill>
                <a:srgbClr val="1E4E79"/>
              </a:solidFill>
            </a:endParaRPr>
          </a:p>
          <a:p>
            <a:pPr indent="0" lvl="0" marL="0" rtl="0" algn="l">
              <a:lnSpc>
                <a:spcPct val="90000"/>
              </a:lnSpc>
              <a:spcBef>
                <a:spcPts val="1000"/>
              </a:spcBef>
              <a:spcAft>
                <a:spcPts val="0"/>
              </a:spcAft>
              <a:buClr>
                <a:schemeClr val="dk1"/>
              </a:buClr>
              <a:buSzPct val="100000"/>
              <a:buNone/>
            </a:pPr>
            <a:r>
              <a:t/>
            </a:r>
            <a:endParaRPr b="1">
              <a:solidFill>
                <a:srgbClr val="1E4E79"/>
              </a:solidFill>
            </a:endParaRPr>
          </a:p>
          <a:p>
            <a:pPr indent="0" lvl="0" marL="0" rtl="0" algn="l">
              <a:lnSpc>
                <a:spcPct val="90000"/>
              </a:lnSpc>
              <a:spcBef>
                <a:spcPts val="1000"/>
              </a:spcBef>
              <a:spcAft>
                <a:spcPts val="0"/>
              </a:spcAft>
              <a:buClr>
                <a:srgbClr val="FF0000"/>
              </a:buClr>
              <a:buSzPct val="100000"/>
              <a:buNone/>
            </a:pPr>
            <a:r>
              <a:rPr b="1" lang="en-US">
                <a:solidFill>
                  <a:srgbClr val="FF0000"/>
                </a:solidFill>
              </a:rPr>
              <a:t>What is difference??</a:t>
            </a:r>
            <a:endParaRPr/>
          </a:p>
        </p:txBody>
      </p:sp>
      <p:sp>
        <p:nvSpPr>
          <p:cNvPr id="1125" name="Google Shape;1125;p10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126" name="Google Shape;1126;p10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127" name="Google Shape;1127;p10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128" name="Google Shape;1128;p104"/>
          <p:cNvSpPr txBox="1"/>
          <p:nvPr>
            <p:ph idx="1" type="body"/>
          </p:nvPr>
        </p:nvSpPr>
        <p:spPr>
          <a:xfrm>
            <a:off x="657896" y="1325563"/>
            <a:ext cx="5181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for Loop and Strings</a:t>
            </a:r>
            <a:endParaRPr/>
          </a:p>
          <a:p>
            <a:pPr indent="0" lvl="0" marL="0" rtl="0" algn="l">
              <a:lnSpc>
                <a:spcPct val="90000"/>
              </a:lnSpc>
              <a:spcBef>
                <a:spcPts val="1000"/>
              </a:spcBef>
              <a:spcAft>
                <a:spcPts val="0"/>
              </a:spcAft>
              <a:buClr>
                <a:srgbClr val="1E4E79"/>
              </a:buClr>
              <a:buSzPts val="2800"/>
              <a:buNone/>
            </a:pPr>
            <a:r>
              <a:rPr b="1" lang="en-US">
                <a:solidFill>
                  <a:srgbClr val="1E4E79"/>
                </a:solidFill>
              </a:rPr>
              <a:t>s = “Hello”</a:t>
            </a:r>
            <a:endParaRPr/>
          </a:p>
          <a:p>
            <a:pPr indent="0" lvl="0" marL="0" rtl="0" algn="l">
              <a:lnSpc>
                <a:spcPct val="90000"/>
              </a:lnSpc>
              <a:spcBef>
                <a:spcPts val="1000"/>
              </a:spcBef>
              <a:spcAft>
                <a:spcPts val="0"/>
              </a:spcAft>
              <a:buClr>
                <a:srgbClr val="1E4E79"/>
              </a:buClr>
              <a:buSzPts val="2800"/>
              <a:buNone/>
            </a:pPr>
            <a:r>
              <a:rPr b="1" lang="en-US">
                <a:solidFill>
                  <a:srgbClr val="1E4E79"/>
                </a:solidFill>
              </a:rPr>
              <a:t>for i in s:</a:t>
            </a:r>
            <a:endParaRPr/>
          </a:p>
          <a:p>
            <a:pPr indent="0" lvl="0" marL="0" rtl="0" algn="l">
              <a:lnSpc>
                <a:spcPct val="90000"/>
              </a:lnSpc>
              <a:spcBef>
                <a:spcPts val="1000"/>
              </a:spcBef>
              <a:spcAft>
                <a:spcPts val="0"/>
              </a:spcAft>
              <a:buClr>
                <a:srgbClr val="1E4E79"/>
              </a:buClr>
              <a:buSzPts val="2800"/>
              <a:buNone/>
            </a:pPr>
            <a:r>
              <a:rPr b="1" lang="en-US">
                <a:solidFill>
                  <a:srgbClr val="1E4E79"/>
                </a:solidFill>
              </a:rPr>
              <a:t>	print i</a:t>
            </a:r>
            <a:endParaRPr b="1">
              <a:solidFill>
                <a:srgbClr val="1E4E79"/>
              </a:solidFill>
            </a:endParaRPr>
          </a:p>
          <a:p>
            <a:pPr indent="0" lvl="0" marL="0" rtl="0" algn="l">
              <a:lnSpc>
                <a:spcPct val="90000"/>
              </a:lnSpc>
              <a:spcBef>
                <a:spcPts val="1000"/>
              </a:spcBef>
              <a:spcAft>
                <a:spcPts val="0"/>
              </a:spcAft>
              <a:buClr>
                <a:schemeClr val="dk1"/>
              </a:buClr>
              <a:buSzPts val="2800"/>
              <a:buNone/>
            </a:pPr>
            <a:r>
              <a:t/>
            </a:r>
            <a:endParaRPr b="1">
              <a:solidFill>
                <a:srgbClr val="1E4E79"/>
              </a:solidFill>
            </a:endParaRPr>
          </a:p>
          <a:p>
            <a:pPr indent="0" lvl="0" marL="0" rtl="0" algn="l">
              <a:lnSpc>
                <a:spcPct val="90000"/>
              </a:lnSpc>
              <a:spcBef>
                <a:spcPts val="1000"/>
              </a:spcBef>
              <a:spcAft>
                <a:spcPts val="0"/>
              </a:spcAft>
              <a:buClr>
                <a:srgbClr val="1E4E79"/>
              </a:buClr>
              <a:buSzPts val="2800"/>
              <a:buNone/>
            </a:pPr>
            <a:r>
              <a:rPr b="1" lang="en-US">
                <a:solidFill>
                  <a:srgbClr val="1E4E79"/>
                </a:solidFill>
              </a:rPr>
              <a:t>Output ???</a:t>
            </a:r>
            <a:endParaRPr/>
          </a:p>
          <a:p>
            <a:pPr indent="0" lvl="0" marL="0" rtl="0" algn="l">
              <a:lnSpc>
                <a:spcPct val="90000"/>
              </a:lnSpc>
              <a:spcBef>
                <a:spcPts val="1000"/>
              </a:spcBef>
              <a:spcAft>
                <a:spcPts val="0"/>
              </a:spcAft>
              <a:buClr>
                <a:schemeClr val="dk1"/>
              </a:buClr>
              <a:buSzPts val="2800"/>
              <a:buNone/>
            </a:pPr>
            <a:r>
              <a:t/>
            </a:r>
            <a:endParaRPr b="1">
              <a:solidFill>
                <a:srgbClr val="1E4E79"/>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05"/>
          <p:cNvSpPr txBox="1"/>
          <p:nvPr>
            <p:ph type="title"/>
          </p:nvPr>
        </p:nvSpPr>
        <p:spPr>
          <a:xfrm>
            <a:off x="83820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for Loop </a:t>
            </a:r>
            <a:endParaRPr/>
          </a:p>
        </p:txBody>
      </p:sp>
      <p:sp>
        <p:nvSpPr>
          <p:cNvPr id="1134" name="Google Shape;1134;p105"/>
          <p:cNvSpPr txBox="1"/>
          <p:nvPr>
            <p:ph idx="2" type="body"/>
          </p:nvPr>
        </p:nvSpPr>
        <p:spPr>
          <a:xfrm>
            <a:off x="6233795" y="414655"/>
            <a:ext cx="5768975" cy="5762625"/>
          </a:xfrm>
          <a:prstGeom prst="rect">
            <a:avLst/>
          </a:prstGeom>
          <a:noFill/>
          <a:ln>
            <a:noFill/>
          </a:ln>
        </p:spPr>
        <p:txBody>
          <a:bodyPr anchorCtr="0" anchor="t" bIns="45700" lIns="91425" spcFirstLastPara="1" rIns="91425" wrap="square" tIns="45700">
            <a:normAutofit fontScale="87500" lnSpcReduction="10000"/>
          </a:bodyPr>
          <a:lstStyle/>
          <a:p>
            <a:pPr indent="-228600" lvl="0" marL="228600" rtl="0" algn="l">
              <a:lnSpc>
                <a:spcPct val="90000"/>
              </a:lnSpc>
              <a:spcBef>
                <a:spcPts val="0"/>
              </a:spcBef>
              <a:spcAft>
                <a:spcPts val="0"/>
              </a:spcAft>
              <a:buClr>
                <a:schemeClr val="dk1"/>
              </a:buClr>
              <a:buSzPct val="100000"/>
              <a:buChar char="•"/>
            </a:pPr>
            <a:r>
              <a:rPr lang="en-US"/>
              <a:t>for Loop and 2D List</a:t>
            </a:r>
            <a:endParaRPr/>
          </a:p>
          <a:p>
            <a:pPr indent="-73025" lvl="0" marL="22860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rgbClr val="1E4E79"/>
              </a:buClr>
              <a:buSzPct val="100000"/>
              <a:buNone/>
            </a:pPr>
            <a:r>
              <a:rPr b="1" lang="en-US">
                <a:solidFill>
                  <a:srgbClr val="1E4E79"/>
                </a:solidFill>
              </a:rPr>
              <a:t>a = [ [1,2] , [3,6], [6,9] ]</a:t>
            </a:r>
            <a:endParaRPr/>
          </a:p>
          <a:p>
            <a:pPr indent="0" lvl="0" marL="0" rtl="0" algn="l">
              <a:lnSpc>
                <a:spcPct val="90000"/>
              </a:lnSpc>
              <a:spcBef>
                <a:spcPts val="1000"/>
              </a:spcBef>
              <a:spcAft>
                <a:spcPts val="0"/>
              </a:spcAft>
              <a:buClr>
                <a:srgbClr val="1E4E79"/>
              </a:buClr>
              <a:buSzPct val="100000"/>
              <a:buNone/>
            </a:pPr>
            <a:r>
              <a:rPr b="1" lang="en-US">
                <a:solidFill>
                  <a:srgbClr val="1E4E79"/>
                </a:solidFill>
              </a:rPr>
              <a:t>for i in a:</a:t>
            </a:r>
            <a:endParaRPr/>
          </a:p>
          <a:p>
            <a:pPr indent="0" lvl="0" marL="0" rtl="0" algn="l">
              <a:lnSpc>
                <a:spcPct val="90000"/>
              </a:lnSpc>
              <a:spcBef>
                <a:spcPts val="1000"/>
              </a:spcBef>
              <a:spcAft>
                <a:spcPts val="0"/>
              </a:spcAft>
              <a:buClr>
                <a:srgbClr val="1E4E79"/>
              </a:buClr>
              <a:buSzPct val="100000"/>
              <a:buNone/>
            </a:pPr>
            <a:r>
              <a:rPr b="1" lang="en-US">
                <a:solidFill>
                  <a:srgbClr val="1E4E79"/>
                </a:solidFill>
              </a:rPr>
              <a:t>	print i</a:t>
            </a:r>
            <a:endParaRPr/>
          </a:p>
          <a:p>
            <a:pPr indent="0" lvl="0" marL="0" rtl="0" algn="l">
              <a:lnSpc>
                <a:spcPct val="90000"/>
              </a:lnSpc>
              <a:spcBef>
                <a:spcPts val="1000"/>
              </a:spcBef>
              <a:spcAft>
                <a:spcPts val="0"/>
              </a:spcAft>
              <a:buClr>
                <a:schemeClr val="dk1"/>
              </a:buClr>
              <a:buSzPct val="100000"/>
              <a:buNone/>
            </a:pPr>
            <a:r>
              <a:t/>
            </a:r>
            <a:endParaRPr b="1">
              <a:solidFill>
                <a:srgbClr val="1E4E79"/>
              </a:solidFill>
            </a:endParaRPr>
          </a:p>
          <a:p>
            <a:pPr indent="0" lvl="0" marL="0" rtl="0" algn="l">
              <a:lnSpc>
                <a:spcPct val="90000"/>
              </a:lnSpc>
              <a:spcBef>
                <a:spcPts val="1000"/>
              </a:spcBef>
              <a:spcAft>
                <a:spcPts val="0"/>
              </a:spcAft>
              <a:buClr>
                <a:srgbClr val="FF0000"/>
              </a:buClr>
              <a:buSzPct val="100000"/>
              <a:buNone/>
            </a:pPr>
            <a:r>
              <a:rPr b="1" lang="en-US">
                <a:solidFill>
                  <a:srgbClr val="FF0000"/>
                </a:solidFill>
              </a:rPr>
              <a:t>Output: [1, 2] [3, 6] [6, 9]</a:t>
            </a:r>
            <a:endParaRPr/>
          </a:p>
          <a:p>
            <a:pPr indent="0" lvl="0" marL="0" rtl="0" algn="l">
              <a:lnSpc>
                <a:spcPct val="90000"/>
              </a:lnSpc>
              <a:spcBef>
                <a:spcPts val="1000"/>
              </a:spcBef>
              <a:spcAft>
                <a:spcPts val="0"/>
              </a:spcAft>
              <a:buClr>
                <a:schemeClr val="dk1"/>
              </a:buClr>
              <a:buSzPct val="100000"/>
              <a:buNone/>
            </a:pPr>
            <a:r>
              <a:t/>
            </a:r>
            <a:endParaRPr b="1">
              <a:solidFill>
                <a:srgbClr val="1E4E79"/>
              </a:solidFill>
            </a:endParaRPr>
          </a:p>
          <a:p>
            <a:pPr indent="0" lvl="0" marL="0" rtl="0" algn="l">
              <a:lnSpc>
                <a:spcPct val="90000"/>
              </a:lnSpc>
              <a:spcBef>
                <a:spcPts val="1000"/>
              </a:spcBef>
              <a:spcAft>
                <a:spcPts val="0"/>
              </a:spcAft>
              <a:buClr>
                <a:srgbClr val="1E4E79"/>
              </a:buClr>
              <a:buSzPct val="100000"/>
              <a:buNone/>
            </a:pPr>
            <a:r>
              <a:rPr b="1" lang="en-US">
                <a:solidFill>
                  <a:srgbClr val="1E4E79"/>
                </a:solidFill>
              </a:rPr>
              <a:t>a = [ [1,2] , [3,6], [6,9] ]</a:t>
            </a:r>
            <a:endParaRPr/>
          </a:p>
          <a:p>
            <a:pPr indent="0" lvl="0" marL="0" rtl="0" algn="l">
              <a:lnSpc>
                <a:spcPct val="90000"/>
              </a:lnSpc>
              <a:spcBef>
                <a:spcPts val="1000"/>
              </a:spcBef>
              <a:spcAft>
                <a:spcPts val="0"/>
              </a:spcAft>
              <a:buClr>
                <a:srgbClr val="1E4E79"/>
              </a:buClr>
              <a:buSzPct val="100000"/>
              <a:buNone/>
            </a:pPr>
            <a:r>
              <a:rPr b="1" lang="en-US">
                <a:solidFill>
                  <a:srgbClr val="1E4E79"/>
                </a:solidFill>
              </a:rPr>
              <a:t>for i,j in a:</a:t>
            </a:r>
            <a:endParaRPr/>
          </a:p>
          <a:p>
            <a:pPr indent="0" lvl="0" marL="0" rtl="0" algn="l">
              <a:lnSpc>
                <a:spcPct val="90000"/>
              </a:lnSpc>
              <a:spcBef>
                <a:spcPts val="1000"/>
              </a:spcBef>
              <a:spcAft>
                <a:spcPts val="0"/>
              </a:spcAft>
              <a:buClr>
                <a:srgbClr val="1E4E79"/>
              </a:buClr>
              <a:buSzPct val="100000"/>
              <a:buNone/>
            </a:pPr>
            <a:r>
              <a:rPr b="1" lang="en-US">
                <a:solidFill>
                  <a:srgbClr val="1E4E79"/>
                </a:solidFill>
              </a:rPr>
              <a:t>	print i,j</a:t>
            </a:r>
            <a:endParaRPr/>
          </a:p>
          <a:p>
            <a:pPr indent="0" lvl="0" marL="0" rtl="0" algn="l">
              <a:lnSpc>
                <a:spcPct val="90000"/>
              </a:lnSpc>
              <a:spcBef>
                <a:spcPts val="1000"/>
              </a:spcBef>
              <a:spcAft>
                <a:spcPts val="0"/>
              </a:spcAft>
              <a:buClr>
                <a:srgbClr val="1E4E79"/>
              </a:buClr>
              <a:buSzPct val="100000"/>
              <a:buNone/>
            </a:pPr>
            <a:br>
              <a:rPr b="1" lang="en-US">
                <a:solidFill>
                  <a:srgbClr val="1E4E79"/>
                </a:solidFill>
              </a:rPr>
            </a:br>
            <a:r>
              <a:rPr b="1" lang="en-US">
                <a:solidFill>
                  <a:srgbClr val="FF0000"/>
                </a:solidFill>
              </a:rPr>
              <a:t>Output:  1 2 3 6 6 9</a:t>
            </a:r>
            <a:endParaRPr b="1">
              <a:solidFill>
                <a:srgbClr val="1E4E79"/>
              </a:solidFill>
            </a:endParaRPr>
          </a:p>
          <a:p>
            <a:pPr indent="0" lvl="0" marL="0" rtl="0" algn="l">
              <a:lnSpc>
                <a:spcPct val="90000"/>
              </a:lnSpc>
              <a:spcBef>
                <a:spcPts val="1000"/>
              </a:spcBef>
              <a:spcAft>
                <a:spcPts val="0"/>
              </a:spcAft>
              <a:buClr>
                <a:schemeClr val="dk1"/>
              </a:buClr>
              <a:buSzPct val="100000"/>
              <a:buNone/>
            </a:pPr>
            <a:r>
              <a:t/>
            </a:r>
            <a:endParaRPr b="1">
              <a:solidFill>
                <a:srgbClr val="1E4E79"/>
              </a:solidFill>
            </a:endParaRPr>
          </a:p>
          <a:p>
            <a:pPr indent="0" lvl="0" marL="0" rtl="0" algn="l">
              <a:lnSpc>
                <a:spcPct val="90000"/>
              </a:lnSpc>
              <a:spcBef>
                <a:spcPts val="1000"/>
              </a:spcBef>
              <a:spcAft>
                <a:spcPts val="0"/>
              </a:spcAft>
              <a:buClr>
                <a:schemeClr val="dk1"/>
              </a:buClr>
              <a:buSzPct val="100000"/>
              <a:buNone/>
            </a:pPr>
            <a:r>
              <a:t/>
            </a:r>
            <a:endParaRPr b="1">
              <a:solidFill>
                <a:srgbClr val="FF0000"/>
              </a:solidFill>
            </a:endParaRPr>
          </a:p>
        </p:txBody>
      </p:sp>
      <p:sp>
        <p:nvSpPr>
          <p:cNvPr id="1135" name="Google Shape;1135;p10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136" name="Google Shape;1136;p10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137" name="Google Shape;1137;p10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138" name="Google Shape;1138;p10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fontScale="95000"/>
          </a:bodyPr>
          <a:lstStyle/>
          <a:p>
            <a:pPr indent="-228600" lvl="0" marL="228600" rtl="0" algn="l">
              <a:lnSpc>
                <a:spcPct val="90000"/>
              </a:lnSpc>
              <a:spcBef>
                <a:spcPts val="0"/>
              </a:spcBef>
              <a:spcAft>
                <a:spcPts val="0"/>
              </a:spcAft>
              <a:buClr>
                <a:schemeClr val="dk1"/>
              </a:buClr>
              <a:buSzPct val="100000"/>
              <a:buChar char="•"/>
            </a:pPr>
            <a:r>
              <a:rPr lang="en-US"/>
              <a:t>for Loop and Strings</a:t>
            </a:r>
            <a:endParaRPr/>
          </a:p>
          <a:p>
            <a:pPr indent="-73025" lvl="0" marL="22860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rgbClr val="1E4E79"/>
              </a:buClr>
              <a:buSzPct val="100000"/>
              <a:buNone/>
            </a:pPr>
            <a:r>
              <a:rPr b="1" lang="en-US">
                <a:solidFill>
                  <a:srgbClr val="1E4E79"/>
                </a:solidFill>
              </a:rPr>
              <a:t>s = “Hello”</a:t>
            </a:r>
            <a:endParaRPr/>
          </a:p>
          <a:p>
            <a:pPr indent="0" lvl="0" marL="0" rtl="0" algn="l">
              <a:lnSpc>
                <a:spcPct val="90000"/>
              </a:lnSpc>
              <a:spcBef>
                <a:spcPts val="1000"/>
              </a:spcBef>
              <a:spcAft>
                <a:spcPts val="0"/>
              </a:spcAft>
              <a:buClr>
                <a:srgbClr val="1E4E79"/>
              </a:buClr>
              <a:buSzPct val="100000"/>
              <a:buNone/>
            </a:pPr>
            <a:r>
              <a:rPr b="1" lang="en-US">
                <a:solidFill>
                  <a:srgbClr val="1E4E79"/>
                </a:solidFill>
              </a:rPr>
              <a:t>for i in s:</a:t>
            </a:r>
            <a:endParaRPr/>
          </a:p>
          <a:p>
            <a:pPr indent="0" lvl="0" marL="0" rtl="0" algn="l">
              <a:lnSpc>
                <a:spcPct val="90000"/>
              </a:lnSpc>
              <a:spcBef>
                <a:spcPts val="1000"/>
              </a:spcBef>
              <a:spcAft>
                <a:spcPts val="0"/>
              </a:spcAft>
              <a:buClr>
                <a:srgbClr val="1E4E79"/>
              </a:buClr>
              <a:buSzPct val="100000"/>
              <a:buNone/>
            </a:pPr>
            <a:r>
              <a:rPr b="1" lang="en-US">
                <a:solidFill>
                  <a:srgbClr val="1E4E79"/>
                </a:solidFill>
              </a:rPr>
              <a:t>print i</a:t>
            </a:r>
            <a:endParaRPr b="1">
              <a:solidFill>
                <a:srgbClr val="1E4E79"/>
              </a:solidFill>
            </a:endParaRPr>
          </a:p>
          <a:p>
            <a:pPr indent="0" lvl="0" marL="0" rtl="0" algn="l">
              <a:lnSpc>
                <a:spcPct val="90000"/>
              </a:lnSpc>
              <a:spcBef>
                <a:spcPts val="1000"/>
              </a:spcBef>
              <a:spcAft>
                <a:spcPts val="0"/>
              </a:spcAft>
              <a:buClr>
                <a:schemeClr val="dk1"/>
              </a:buClr>
              <a:buSzPct val="100000"/>
              <a:buNone/>
            </a:pPr>
            <a:r>
              <a:t/>
            </a:r>
            <a:endParaRPr b="1">
              <a:solidFill>
                <a:srgbClr val="1E4E79"/>
              </a:solidFill>
            </a:endParaRPr>
          </a:p>
          <a:p>
            <a:pPr indent="0" lvl="0" marL="0" rtl="0" algn="l">
              <a:lnSpc>
                <a:spcPct val="90000"/>
              </a:lnSpc>
              <a:spcBef>
                <a:spcPts val="1000"/>
              </a:spcBef>
              <a:spcAft>
                <a:spcPts val="0"/>
              </a:spcAft>
              <a:buClr>
                <a:srgbClr val="1E4E79"/>
              </a:buClr>
              <a:buSzPct val="100000"/>
              <a:buNone/>
            </a:pPr>
            <a:r>
              <a:rPr b="1" lang="en-US">
                <a:solidFill>
                  <a:srgbClr val="1E4E79"/>
                </a:solidFill>
              </a:rPr>
              <a:t>Output : </a:t>
            </a:r>
            <a:r>
              <a:rPr lang="en-US">
                <a:solidFill>
                  <a:srgbClr val="FF0000"/>
                </a:solidFill>
              </a:rPr>
              <a:t>Print every character in newline</a:t>
            </a:r>
            <a:endParaRPr b="1">
              <a:solidFill>
                <a:srgbClr val="FF0000"/>
              </a:solidFill>
            </a:endParaRPr>
          </a:p>
          <a:p>
            <a:pPr indent="0" lvl="0" marL="0" rtl="0" algn="l">
              <a:lnSpc>
                <a:spcPct val="90000"/>
              </a:lnSpc>
              <a:spcBef>
                <a:spcPts val="1000"/>
              </a:spcBef>
              <a:spcAft>
                <a:spcPts val="0"/>
              </a:spcAft>
              <a:buClr>
                <a:schemeClr val="dk1"/>
              </a:buClr>
              <a:buSzPct val="100000"/>
              <a:buNone/>
            </a:pPr>
            <a:r>
              <a:t/>
            </a:r>
            <a:endParaRPr b="1">
              <a:solidFill>
                <a:srgbClr val="FF0000"/>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10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list comprehension</a:t>
            </a:r>
            <a:br>
              <a:rPr lang="en-US"/>
            </a:br>
            <a:endParaRPr/>
          </a:p>
        </p:txBody>
      </p:sp>
      <p:sp>
        <p:nvSpPr>
          <p:cNvPr id="1144" name="Google Shape;1144;p106"/>
          <p:cNvSpPr txBox="1"/>
          <p:nvPr>
            <p:ph idx="1" type="body"/>
          </p:nvPr>
        </p:nvSpPr>
        <p:spPr>
          <a:xfrm>
            <a:off x="838200" y="1825625"/>
            <a:ext cx="10205720" cy="4351655"/>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chemeClr val="dk1"/>
              </a:buClr>
              <a:buSzPct val="100000"/>
              <a:buChar char="•"/>
            </a:pPr>
            <a:r>
              <a:rPr lang="en-US"/>
              <a:t>Square each element of a list,</a:t>
            </a:r>
            <a:endParaRPr/>
          </a:p>
          <a:p>
            <a:pPr indent="0" lvl="0" marL="0" rtl="0" algn="l">
              <a:lnSpc>
                <a:spcPct val="90000"/>
              </a:lnSpc>
              <a:spcBef>
                <a:spcPts val="1000"/>
              </a:spcBef>
              <a:spcAft>
                <a:spcPts val="0"/>
              </a:spcAft>
              <a:buClr>
                <a:srgbClr val="1E4E79"/>
              </a:buClr>
              <a:buSzPct val="100000"/>
              <a:buNone/>
            </a:pPr>
            <a:r>
              <a:rPr b="1" lang="en-US">
                <a:solidFill>
                  <a:srgbClr val="1E4E79"/>
                </a:solidFill>
              </a:rPr>
              <a:t>a = [1,2,3,4,5]</a:t>
            </a:r>
            <a:endParaRPr/>
          </a:p>
          <a:p>
            <a:pPr indent="0" lvl="0" marL="0" rtl="0" algn="l">
              <a:lnSpc>
                <a:spcPct val="90000"/>
              </a:lnSpc>
              <a:spcBef>
                <a:spcPts val="1000"/>
              </a:spcBef>
              <a:spcAft>
                <a:spcPts val="0"/>
              </a:spcAft>
              <a:buClr>
                <a:srgbClr val="1E4E79"/>
              </a:buClr>
              <a:buSzPct val="100000"/>
              <a:buNone/>
            </a:pPr>
            <a:r>
              <a:rPr b="1" lang="en-US">
                <a:solidFill>
                  <a:srgbClr val="1E4E79"/>
                </a:solidFill>
              </a:rPr>
              <a:t>[i**2 for i in a]</a:t>
            </a:r>
            <a:endParaRPr/>
          </a:p>
          <a:p>
            <a:pPr indent="0" lvl="0" marL="0" rtl="0" algn="l">
              <a:lnSpc>
                <a:spcPct val="90000"/>
              </a:lnSpc>
              <a:spcBef>
                <a:spcPts val="1000"/>
              </a:spcBef>
              <a:spcAft>
                <a:spcPts val="0"/>
              </a:spcAft>
              <a:buClr>
                <a:schemeClr val="dk1"/>
              </a:buClr>
              <a:buSzPct val="100000"/>
              <a:buNone/>
            </a:pPr>
            <a:r>
              <a:t/>
            </a:r>
            <a:endParaRPr b="1">
              <a:solidFill>
                <a:srgbClr val="1E4E79"/>
              </a:solidFill>
            </a:endParaRPr>
          </a:p>
          <a:p>
            <a:pPr indent="-228600" lvl="0" marL="228600" rtl="0" algn="l">
              <a:lnSpc>
                <a:spcPct val="90000"/>
              </a:lnSpc>
              <a:spcBef>
                <a:spcPts val="1000"/>
              </a:spcBef>
              <a:spcAft>
                <a:spcPts val="0"/>
              </a:spcAft>
              <a:buClr>
                <a:schemeClr val="dk1"/>
              </a:buClr>
              <a:buSzPct val="100000"/>
              <a:buChar char="•"/>
            </a:pPr>
            <a:r>
              <a:rPr lang="en-US"/>
              <a:t>Check if elements are even or odd,</a:t>
            </a:r>
            <a:endParaRPr/>
          </a:p>
          <a:p>
            <a:pPr indent="0" lvl="0" marL="0" rtl="0" algn="l">
              <a:lnSpc>
                <a:spcPct val="90000"/>
              </a:lnSpc>
              <a:spcBef>
                <a:spcPts val="1000"/>
              </a:spcBef>
              <a:spcAft>
                <a:spcPts val="0"/>
              </a:spcAft>
              <a:buClr>
                <a:srgbClr val="1E4E79"/>
              </a:buClr>
              <a:buSzPct val="100000"/>
              <a:buNone/>
            </a:pPr>
            <a:r>
              <a:rPr b="1" lang="en-US">
                <a:solidFill>
                  <a:srgbClr val="1E4E79"/>
                </a:solidFill>
              </a:rPr>
              <a:t>a = [2,3,6,5,1,4,8]</a:t>
            </a:r>
            <a:endParaRPr/>
          </a:p>
          <a:p>
            <a:pPr indent="0" lvl="0" marL="0" rtl="0" algn="l">
              <a:lnSpc>
                <a:spcPct val="90000"/>
              </a:lnSpc>
              <a:spcBef>
                <a:spcPts val="1000"/>
              </a:spcBef>
              <a:spcAft>
                <a:spcPts val="0"/>
              </a:spcAft>
              <a:buClr>
                <a:srgbClr val="1E4E79"/>
              </a:buClr>
              <a:buSzPct val="100000"/>
              <a:buNone/>
            </a:pPr>
            <a:r>
              <a:rPr b="1" lang="en-US">
                <a:solidFill>
                  <a:srgbClr val="1E4E79"/>
                </a:solidFill>
              </a:rPr>
              <a:t>[i%2==0 for i in a]</a:t>
            </a:r>
            <a:endParaRPr/>
          </a:p>
          <a:p>
            <a:pPr indent="0" lvl="0" marL="0" rtl="0" algn="l">
              <a:lnSpc>
                <a:spcPct val="90000"/>
              </a:lnSpc>
              <a:spcBef>
                <a:spcPts val="1000"/>
              </a:spcBef>
              <a:spcAft>
                <a:spcPts val="0"/>
              </a:spcAft>
              <a:buClr>
                <a:schemeClr val="dk1"/>
              </a:buClr>
              <a:buSzPct val="100000"/>
              <a:buNone/>
            </a:pPr>
            <a:r>
              <a:t/>
            </a:r>
            <a:endParaRPr b="1">
              <a:solidFill>
                <a:srgbClr val="1E4E79"/>
              </a:solidFill>
            </a:endParaRPr>
          </a:p>
          <a:p>
            <a:pPr indent="0" lvl="0" marL="0" rtl="0" algn="l">
              <a:lnSpc>
                <a:spcPct val="90000"/>
              </a:lnSpc>
              <a:spcBef>
                <a:spcPts val="1000"/>
              </a:spcBef>
              <a:spcAft>
                <a:spcPts val="0"/>
              </a:spcAft>
              <a:buClr>
                <a:schemeClr val="dk1"/>
              </a:buClr>
              <a:buSzPct val="100000"/>
              <a:buNone/>
            </a:pPr>
            <a:r>
              <a:rPr lang="en-US"/>
              <a:t>lst = ["even" if i % 2 == 0 else "odd" for i in a]</a:t>
            </a:r>
            <a:endParaRPr b="1">
              <a:solidFill>
                <a:srgbClr val="1E4E79"/>
              </a:solidFill>
            </a:endParaRPr>
          </a:p>
          <a:p>
            <a:pPr indent="-228600" lvl="0" marL="228600" rtl="0" algn="l">
              <a:lnSpc>
                <a:spcPct val="90000"/>
              </a:lnSpc>
              <a:spcBef>
                <a:spcPts val="1000"/>
              </a:spcBef>
              <a:spcAft>
                <a:spcPts val="0"/>
              </a:spcAft>
              <a:buClr>
                <a:srgbClr val="1E4E79"/>
              </a:buClr>
              <a:buSzPct val="100000"/>
              <a:buChar char="•"/>
            </a:pPr>
            <a:r>
              <a:rPr b="1" lang="en-US">
                <a:solidFill>
                  <a:srgbClr val="1E4E79"/>
                </a:solidFill>
              </a:rPr>
              <a:t>&gt;&gt; print range(10)   </a:t>
            </a:r>
            <a:r>
              <a:rPr b="1" lang="en-US">
                <a:solidFill>
                  <a:srgbClr val="FF0000"/>
                </a:solidFill>
              </a:rPr>
              <a:t>What will be output??</a:t>
            </a:r>
            <a:endParaRPr/>
          </a:p>
        </p:txBody>
      </p:sp>
      <p:sp>
        <p:nvSpPr>
          <p:cNvPr id="1145" name="Google Shape;1145;p10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146" name="Google Shape;1146;p10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147" name="Google Shape;1147;p10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10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Dictionaries</a:t>
            </a:r>
            <a:br>
              <a:rPr lang="en-US"/>
            </a:br>
            <a:endParaRPr/>
          </a:p>
        </p:txBody>
      </p:sp>
      <p:sp>
        <p:nvSpPr>
          <p:cNvPr id="1153" name="Google Shape;1153;p107"/>
          <p:cNvSpPr txBox="1"/>
          <p:nvPr>
            <p:ph idx="1" type="body"/>
          </p:nvPr>
        </p:nvSpPr>
        <p:spPr>
          <a:xfrm>
            <a:off x="838200" y="1825625"/>
            <a:ext cx="10173970" cy="4351655"/>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0"/>
              </a:spcBef>
              <a:spcAft>
                <a:spcPts val="0"/>
              </a:spcAft>
              <a:buClr>
                <a:schemeClr val="dk1"/>
              </a:buClr>
              <a:buSzPct val="100000"/>
              <a:buNone/>
            </a:pPr>
            <a:r>
              <a:rPr lang="en-US"/>
              <a:t>● Objects with key-value pairs</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rPr lang="en-US"/>
              <a:t>● Contains a list of items where each item is a pair, i.e </a:t>
            </a:r>
            <a:r>
              <a:rPr lang="en-US">
                <a:solidFill>
                  <a:srgbClr val="FF0000"/>
                </a:solidFill>
              </a:rPr>
              <a:t>(key,value)</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rPr lang="en-US"/>
              <a:t>● Represented as ‘{}’</a:t>
            </a:r>
            <a:endParaRPr/>
          </a:p>
          <a:p>
            <a:pPr indent="0" lvl="0" marL="0" rtl="0" algn="l">
              <a:lnSpc>
                <a:spcPct val="90000"/>
              </a:lnSpc>
              <a:spcBef>
                <a:spcPts val="1000"/>
              </a:spcBef>
              <a:spcAft>
                <a:spcPts val="0"/>
              </a:spcAft>
              <a:buClr>
                <a:schemeClr val="dk1"/>
              </a:buClr>
              <a:buSzPct val="100000"/>
              <a:buNone/>
            </a:pPr>
            <a:r>
              <a:rPr lang="en-US"/>
              <a:t>	● Eg : D = {‘a’:5, ‘b’:6, ‘c’:7}</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rPr lang="en-US"/>
              <a:t>● Accessing items : D[‘a’] # will print 5</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rPr lang="en-US"/>
              <a:t>● No variables</a:t>
            </a:r>
            <a:endParaRPr/>
          </a:p>
        </p:txBody>
      </p:sp>
      <p:sp>
        <p:nvSpPr>
          <p:cNvPr id="1154" name="Google Shape;1154;p10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155" name="Google Shape;1155;p10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156" name="Google Shape;1156;p10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108"/>
          <p:cNvSpPr txBox="1"/>
          <p:nvPr>
            <p:ph type="title"/>
          </p:nvPr>
        </p:nvSpPr>
        <p:spPr>
          <a:xfrm>
            <a:off x="838200" y="18415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Dictionaries</a:t>
            </a:r>
            <a:br>
              <a:rPr lang="en-US"/>
            </a:br>
            <a:endParaRPr/>
          </a:p>
        </p:txBody>
      </p:sp>
      <p:sp>
        <p:nvSpPr>
          <p:cNvPr id="1162" name="Google Shape;1162;p108"/>
          <p:cNvSpPr txBox="1"/>
          <p:nvPr>
            <p:ph idx="1" type="body"/>
          </p:nvPr>
        </p:nvSpPr>
        <p:spPr>
          <a:xfrm>
            <a:off x="1009015" y="1252855"/>
            <a:ext cx="10173970" cy="5103495"/>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Clr>
                <a:schemeClr val="dk1"/>
              </a:buClr>
              <a:buSzPct val="100000"/>
              <a:buNone/>
            </a:pPr>
            <a:r>
              <a:rPr lang="en-US"/>
              <a:t>● D = {‘a’:2, ‘b’:3, ‘c’:5 }</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rPr lang="en-US"/>
              <a:t>● D.keys() # will print [‘a’, ‘b’, ‘c’]</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rPr lang="en-US"/>
              <a:t>● D.values() # will print [2,3,5]</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rPr lang="en-US"/>
              <a:t>● D.items() # will print [(‘a’,2), (‘b’,3),(‘c’,5)]</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rPr lang="en-US"/>
              <a:t>● dict( [ (1,2), (3,5) ]) # will return {1:2, 3:5}</a:t>
            </a:r>
            <a:endParaRPr/>
          </a:p>
          <a:p>
            <a:pPr indent="0" lvl="0" marL="0" rtl="0" algn="l">
              <a:lnSpc>
                <a:spcPct val="90000"/>
              </a:lnSpc>
              <a:spcBef>
                <a:spcPts val="1000"/>
              </a:spcBef>
              <a:spcAft>
                <a:spcPts val="0"/>
              </a:spcAft>
              <a:buClr>
                <a:schemeClr val="dk1"/>
              </a:buClr>
              <a:buSzPct val="100000"/>
              <a:buNone/>
            </a:pPr>
            <a:r>
              <a:rPr lang="en-US"/>
              <a:t>● </a:t>
            </a:r>
            <a:r>
              <a:rPr lang="en-US">
                <a:solidFill>
                  <a:srgbClr val="FF0000"/>
                </a:solidFill>
              </a:rPr>
              <a:t>Why do I need a dictionary ?</a:t>
            </a:r>
            <a:endParaRPr/>
          </a:p>
          <a:p>
            <a:pPr indent="0" lvl="0" marL="0" rtl="0" algn="l">
              <a:lnSpc>
                <a:spcPct val="90000"/>
              </a:lnSpc>
              <a:spcBef>
                <a:spcPts val="1000"/>
              </a:spcBef>
              <a:spcAft>
                <a:spcPts val="0"/>
              </a:spcAft>
              <a:buClr>
                <a:srgbClr val="FF0000"/>
              </a:buClr>
              <a:buSzPct val="100000"/>
              <a:buNone/>
            </a:pPr>
            <a:r>
              <a:rPr lang="en-US">
                <a:solidFill>
                  <a:srgbClr val="FF0000"/>
                </a:solidFill>
              </a:rPr>
              <a:t>● Practice problem : Reverse a dictionary</a:t>
            </a:r>
            <a:endParaRPr/>
          </a:p>
        </p:txBody>
      </p:sp>
      <p:sp>
        <p:nvSpPr>
          <p:cNvPr id="1163" name="Google Shape;1163;p10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164" name="Google Shape;1164;p10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165" name="Google Shape;1165;p10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10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Built-in Dictionary Functions &amp; Methods</a:t>
            </a:r>
            <a:endParaRPr/>
          </a:p>
        </p:txBody>
      </p:sp>
      <p:pic>
        <p:nvPicPr>
          <p:cNvPr descr="Dict" id="1171" name="Google Shape;1171;p109"/>
          <p:cNvPicPr preferRelativeResize="0"/>
          <p:nvPr>
            <p:ph idx="1" type="body"/>
          </p:nvPr>
        </p:nvPicPr>
        <p:blipFill rotWithShape="1">
          <a:blip r:embed="rId3">
            <a:alphaModFix/>
          </a:blip>
          <a:srcRect b="0" l="0" r="0" t="0"/>
          <a:stretch/>
        </p:blipFill>
        <p:spPr>
          <a:xfrm>
            <a:off x="1268095" y="1945005"/>
            <a:ext cx="10144125" cy="4142105"/>
          </a:xfrm>
          <a:prstGeom prst="rect">
            <a:avLst/>
          </a:prstGeom>
          <a:noFill/>
          <a:ln>
            <a:noFill/>
          </a:ln>
        </p:spPr>
      </p:pic>
      <p:sp>
        <p:nvSpPr>
          <p:cNvPr id="1172" name="Google Shape;1172;p10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173" name="Google Shape;1173;p10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174" name="Google Shape;1174;p10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110"/>
          <p:cNvSpPr txBox="1"/>
          <p:nvPr>
            <p:ph type="title"/>
          </p:nvPr>
        </p:nvSpPr>
        <p:spPr>
          <a:xfrm>
            <a:off x="113665" y="-43624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Dictionary Methods </a:t>
            </a:r>
            <a:endParaRPr/>
          </a:p>
        </p:txBody>
      </p:sp>
      <p:sp>
        <p:nvSpPr>
          <p:cNvPr id="1180" name="Google Shape;1180;p110"/>
          <p:cNvSpPr txBox="1"/>
          <p:nvPr>
            <p:ph idx="10" type="dt"/>
          </p:nvPr>
        </p:nvSpPr>
        <p:spPr>
          <a:xfrm>
            <a:off x="838200" y="6604635"/>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181" name="Google Shape;1181;p110"/>
          <p:cNvSpPr txBox="1"/>
          <p:nvPr>
            <p:ph idx="11" type="ftr"/>
          </p:nvPr>
        </p:nvSpPr>
        <p:spPr>
          <a:xfrm>
            <a:off x="4038600" y="660463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182" name="Google Shape;1182;p110"/>
          <p:cNvSpPr txBox="1"/>
          <p:nvPr>
            <p:ph idx="12" type="sldNum"/>
          </p:nvPr>
        </p:nvSpPr>
        <p:spPr>
          <a:xfrm>
            <a:off x="8610600" y="660463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Dict_1" id="1183" name="Google Shape;1183;p110"/>
          <p:cNvPicPr preferRelativeResize="0"/>
          <p:nvPr>
            <p:ph idx="1" type="body"/>
          </p:nvPr>
        </p:nvPicPr>
        <p:blipFill rotWithShape="1">
          <a:blip r:embed="rId3">
            <a:alphaModFix/>
          </a:blip>
          <a:srcRect b="0" l="0" r="0" t="0"/>
          <a:stretch/>
        </p:blipFill>
        <p:spPr>
          <a:xfrm>
            <a:off x="3006725" y="469900"/>
            <a:ext cx="7894320" cy="624014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1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UDF</a:t>
            </a:r>
            <a:endParaRPr/>
          </a:p>
        </p:txBody>
      </p:sp>
      <p:sp>
        <p:nvSpPr>
          <p:cNvPr id="1189" name="Google Shape;1189;p1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190" name="Google Shape;1190;p1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191" name="Google Shape;1191;p1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192" name="Google Shape;1192;p111"/>
          <p:cNvPicPr preferRelativeResize="0"/>
          <p:nvPr>
            <p:ph idx="1" type="body"/>
          </p:nvPr>
        </p:nvPicPr>
        <p:blipFill rotWithShape="1">
          <a:blip r:embed="rId3">
            <a:alphaModFix/>
          </a:blip>
          <a:srcRect b="0" l="0" r="0" t="0"/>
          <a:stretch/>
        </p:blipFill>
        <p:spPr>
          <a:xfrm>
            <a:off x="631825" y="2053590"/>
            <a:ext cx="7335520" cy="306387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1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UDF</a:t>
            </a:r>
            <a:br>
              <a:rPr lang="en-US"/>
            </a:br>
            <a:endParaRPr/>
          </a:p>
        </p:txBody>
      </p:sp>
      <p:sp>
        <p:nvSpPr>
          <p:cNvPr id="1198" name="Google Shape;1198;p11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1199" name="Google Shape;1199;p1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200" name="Google Shape;1200;p1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201" name="Google Shape;1201;p1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202" name="Google Shape;1202;p112"/>
          <p:cNvPicPr preferRelativeResize="0"/>
          <p:nvPr>
            <p:ph idx="1" type="body"/>
          </p:nvPr>
        </p:nvPicPr>
        <p:blipFill rotWithShape="1">
          <a:blip r:embed="rId3">
            <a:alphaModFix/>
          </a:blip>
          <a:srcRect b="0" l="0" r="0" t="0"/>
          <a:stretch/>
        </p:blipFill>
        <p:spPr>
          <a:xfrm>
            <a:off x="2311400" y="1674495"/>
            <a:ext cx="7309485" cy="450278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1E4E79"/>
              </a:buClr>
              <a:buSzPts val="4400"/>
              <a:buFont typeface="Calibri"/>
              <a:buNone/>
            </a:pPr>
            <a:r>
              <a:rPr lang="en-US">
                <a:solidFill>
                  <a:srgbClr val="1E4E79"/>
                </a:solidFill>
              </a:rPr>
              <a:t>What is AI? </a:t>
            </a:r>
            <a:endParaRPr/>
          </a:p>
        </p:txBody>
      </p:sp>
      <p:sp>
        <p:nvSpPr>
          <p:cNvPr id="274" name="Google Shape;274;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solidFill>
                  <a:srgbClr val="1E4E79"/>
                </a:solidFill>
                <a:latin typeface="Arial"/>
                <a:ea typeface="Arial"/>
                <a:cs typeface="Arial"/>
                <a:sym typeface="Arial"/>
              </a:rPr>
              <a:t>2/13/2024</a:t>
            </a:r>
            <a:endParaRPr sz="1400">
              <a:solidFill>
                <a:srgbClr val="1E4E79"/>
              </a:solidFill>
              <a:latin typeface="Arial"/>
              <a:ea typeface="Arial"/>
              <a:cs typeface="Arial"/>
              <a:sym typeface="Arial"/>
            </a:endParaRPr>
          </a:p>
        </p:txBody>
      </p:sp>
      <p:sp>
        <p:nvSpPr>
          <p:cNvPr id="275" name="Google Shape;275;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sz="1400">
                <a:solidFill>
                  <a:srgbClr val="1E4E79"/>
                </a:solidFill>
                <a:latin typeface="Arial"/>
                <a:ea typeface="Arial"/>
                <a:cs typeface="Arial"/>
                <a:sym typeface="Arial"/>
              </a:rPr>
              <a:t>‹#›</a:t>
            </a:fld>
            <a:endParaRPr sz="1400">
              <a:solidFill>
                <a:srgbClr val="1E4E79"/>
              </a:solidFill>
              <a:latin typeface="Arial"/>
              <a:ea typeface="Arial"/>
              <a:cs typeface="Arial"/>
              <a:sym typeface="Arial"/>
            </a:endParaRPr>
          </a:p>
        </p:txBody>
      </p:sp>
      <p:sp>
        <p:nvSpPr>
          <p:cNvPr id="276" name="Google Shape;276;p12"/>
          <p:cNvSpPr txBox="1"/>
          <p:nvPr/>
        </p:nvSpPr>
        <p:spPr>
          <a:xfrm>
            <a:off x="1869440" y="1691005"/>
            <a:ext cx="9147810" cy="743585"/>
          </a:xfrm>
          <a:prstGeom prst="rect">
            <a:avLst/>
          </a:prstGeom>
          <a:solidFill>
            <a:srgbClr val="FBE4D4"/>
          </a:solidFill>
          <a:ln cap="flat" cmpd="sng" w="28575">
            <a:solidFill>
              <a:srgbClr val="FF0000"/>
            </a:solidFill>
            <a:prstDash val="solid"/>
            <a:miter lim="800000"/>
            <a:headEnd len="sm" w="sm" type="none"/>
            <a:tailEnd len="sm" w="sm" type="none"/>
          </a:ln>
        </p:spPr>
        <p:txBody>
          <a:bodyPr anchorCtr="0" anchor="t" bIns="45700" lIns="91425" spcFirstLastPara="1" rIns="91425" wrap="square" tIns="45700">
            <a:normAutofit lnSpcReduction="10000"/>
          </a:bodyPr>
          <a:lstStyle/>
          <a:p>
            <a:pPr indent="0" lvl="0" marL="0" marR="0" rtl="0" algn="just">
              <a:lnSpc>
                <a:spcPct val="90000"/>
              </a:lnSpc>
              <a:spcBef>
                <a:spcPts val="0"/>
              </a:spcBef>
              <a:spcAft>
                <a:spcPts val="0"/>
              </a:spcAft>
              <a:buClr>
                <a:srgbClr val="000000"/>
              </a:buClr>
              <a:buSzPts val="2400"/>
              <a:buFont typeface="Arial"/>
              <a:buNone/>
            </a:pPr>
            <a:r>
              <a:rPr b="1" i="1" lang="en-US" sz="2400" u="none" cap="none" strike="noStrike">
                <a:solidFill>
                  <a:schemeClr val="dk1"/>
                </a:solidFill>
                <a:latin typeface="Calibri"/>
                <a:ea typeface="Calibri"/>
                <a:cs typeface="Calibri"/>
                <a:sym typeface="Calibri"/>
              </a:rPr>
              <a:t>“Artificial Intelligence is a technique that allows machines to act like humans by replicating their behavior and nature.”</a:t>
            </a:r>
            <a:endParaRPr b="1" i="1" sz="2200" u="none" cap="none" strike="noStrike">
              <a:solidFill>
                <a:schemeClr val="dk1"/>
              </a:solidFill>
              <a:latin typeface="Calibri"/>
              <a:ea typeface="Calibri"/>
              <a:cs typeface="Calibri"/>
              <a:sym typeface="Calibri"/>
            </a:endParaRPr>
          </a:p>
        </p:txBody>
      </p:sp>
      <p:pic>
        <p:nvPicPr>
          <p:cNvPr descr="AI" id="277" name="Google Shape;277;p12"/>
          <p:cNvPicPr preferRelativeResize="0"/>
          <p:nvPr>
            <p:ph idx="1" type="body"/>
          </p:nvPr>
        </p:nvPicPr>
        <p:blipFill rotWithShape="1">
          <a:blip r:embed="rId3">
            <a:alphaModFix/>
          </a:blip>
          <a:srcRect b="0" l="0" r="0" t="0"/>
          <a:stretch/>
        </p:blipFill>
        <p:spPr>
          <a:xfrm>
            <a:off x="2446655" y="2581910"/>
            <a:ext cx="7724775" cy="3752850"/>
          </a:xfrm>
          <a:prstGeom prst="rect">
            <a:avLst/>
          </a:prstGeom>
          <a:noFill/>
          <a:ln>
            <a:noFill/>
          </a:ln>
        </p:spPr>
      </p:pic>
      <p:sp>
        <p:nvSpPr>
          <p:cNvPr id="278" name="Google Shape;2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113"/>
          <p:cNvSpPr txBox="1"/>
          <p:nvPr>
            <p:ph type="title"/>
          </p:nvPr>
        </p:nvSpPr>
        <p:spPr>
          <a:xfrm>
            <a:off x="17526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Standard Functions</a:t>
            </a:r>
            <a:endParaRPr/>
          </a:p>
        </p:txBody>
      </p:sp>
      <p:sp>
        <p:nvSpPr>
          <p:cNvPr id="1208" name="Google Shape;1208;p1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209" name="Google Shape;1209;p1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210" name="Google Shape;1210;p1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211" name="Google Shape;1211;p113"/>
          <p:cNvPicPr preferRelativeResize="0"/>
          <p:nvPr>
            <p:ph idx="1" type="body"/>
          </p:nvPr>
        </p:nvPicPr>
        <p:blipFill rotWithShape="1">
          <a:blip r:embed="rId3">
            <a:alphaModFix/>
          </a:blip>
          <a:srcRect b="0" l="0" r="0" t="0"/>
          <a:stretch/>
        </p:blipFill>
        <p:spPr>
          <a:xfrm>
            <a:off x="2108200" y="862965"/>
            <a:ext cx="8582660" cy="541909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1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1E4E79"/>
              </a:buClr>
              <a:buSzPts val="4400"/>
              <a:buFont typeface="Calibri"/>
              <a:buNone/>
            </a:pPr>
            <a:r>
              <a:rPr lang="en-US">
                <a:solidFill>
                  <a:srgbClr val="1E4E79"/>
                </a:solidFill>
              </a:rPr>
              <a:t>Maths for Machine Learning</a:t>
            </a:r>
            <a:endParaRPr>
              <a:solidFill>
                <a:srgbClr val="1E4E79"/>
              </a:solidFill>
            </a:endParaRPr>
          </a:p>
        </p:txBody>
      </p:sp>
      <p:sp>
        <p:nvSpPr>
          <p:cNvPr id="1217" name="Google Shape;1217;p1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solidFill>
                  <a:srgbClr val="1E4E79"/>
                </a:solidFill>
                <a:latin typeface="Arial"/>
                <a:ea typeface="Arial"/>
                <a:cs typeface="Arial"/>
                <a:sym typeface="Arial"/>
              </a:rPr>
              <a:t>2/13/2024</a:t>
            </a:r>
            <a:endParaRPr sz="1400">
              <a:solidFill>
                <a:srgbClr val="1E4E79"/>
              </a:solidFill>
              <a:latin typeface="Arial"/>
              <a:ea typeface="Arial"/>
              <a:cs typeface="Arial"/>
              <a:sym typeface="Arial"/>
            </a:endParaRPr>
          </a:p>
        </p:txBody>
      </p:sp>
      <p:sp>
        <p:nvSpPr>
          <p:cNvPr id="1218" name="Google Shape;1218;p114"/>
          <p:cNvSpPr txBox="1"/>
          <p:nvPr>
            <p:ph idx="11" type="ftr"/>
          </p:nvPr>
        </p:nvSpPr>
        <p:spPr>
          <a:xfrm>
            <a:off x="4038600" y="6355715"/>
            <a:ext cx="4137660" cy="36576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1400">
                <a:solidFill>
                  <a:srgbClr val="1E4E79"/>
                </a:solidFill>
                <a:latin typeface="Arial"/>
                <a:ea typeface="Arial"/>
                <a:cs typeface="Arial"/>
                <a:sym typeface="Arial"/>
              </a:rPr>
              <a:t>Dr. Ravirajsinh Vaghela</a:t>
            </a:r>
            <a:endParaRPr sz="1400">
              <a:solidFill>
                <a:srgbClr val="1E4E79"/>
              </a:solidFill>
              <a:latin typeface="Arial"/>
              <a:ea typeface="Arial"/>
              <a:cs typeface="Arial"/>
              <a:sym typeface="Arial"/>
            </a:endParaRPr>
          </a:p>
        </p:txBody>
      </p:sp>
      <p:sp>
        <p:nvSpPr>
          <p:cNvPr id="1219" name="Google Shape;1219;p1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sz="1400">
                <a:solidFill>
                  <a:srgbClr val="1E4E79"/>
                </a:solidFill>
                <a:latin typeface="Arial"/>
                <a:ea typeface="Arial"/>
                <a:cs typeface="Arial"/>
                <a:sym typeface="Arial"/>
              </a:rPr>
              <a:t>‹#›</a:t>
            </a:fld>
            <a:endParaRPr sz="1400">
              <a:solidFill>
                <a:srgbClr val="1E4E79"/>
              </a:solidFill>
              <a:latin typeface="Arial"/>
              <a:ea typeface="Arial"/>
              <a:cs typeface="Arial"/>
              <a:sym typeface="Arial"/>
            </a:endParaRPr>
          </a:p>
        </p:txBody>
      </p:sp>
      <p:sp>
        <p:nvSpPr>
          <p:cNvPr id="1220" name="Google Shape;1220;p114"/>
          <p:cNvSpPr txBox="1"/>
          <p:nvPr/>
        </p:nvSpPr>
        <p:spPr>
          <a:xfrm>
            <a:off x="783771" y="1645920"/>
            <a:ext cx="11142618" cy="31393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Statistics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Probability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Metrics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Vectors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Linear Equation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Regression</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1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1E4E79"/>
              </a:buClr>
              <a:buSzPts val="4400"/>
              <a:buFont typeface="Calibri"/>
              <a:buNone/>
            </a:pPr>
            <a:r>
              <a:rPr lang="en-US">
                <a:solidFill>
                  <a:srgbClr val="1E4E79"/>
                </a:solidFill>
              </a:rPr>
              <a:t>Statistics</a:t>
            </a:r>
            <a:endParaRPr>
              <a:solidFill>
                <a:srgbClr val="1E4E79"/>
              </a:solidFill>
            </a:endParaRPr>
          </a:p>
        </p:txBody>
      </p:sp>
      <p:sp>
        <p:nvSpPr>
          <p:cNvPr id="1226" name="Google Shape;1226;p1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solidFill>
                  <a:srgbClr val="1E4E79"/>
                </a:solidFill>
                <a:latin typeface="Arial"/>
                <a:ea typeface="Arial"/>
                <a:cs typeface="Arial"/>
                <a:sym typeface="Arial"/>
              </a:rPr>
              <a:t>2/13/2024</a:t>
            </a:r>
            <a:endParaRPr sz="1400">
              <a:solidFill>
                <a:srgbClr val="1E4E79"/>
              </a:solidFill>
              <a:latin typeface="Arial"/>
              <a:ea typeface="Arial"/>
              <a:cs typeface="Arial"/>
              <a:sym typeface="Arial"/>
            </a:endParaRPr>
          </a:p>
        </p:txBody>
      </p:sp>
      <p:sp>
        <p:nvSpPr>
          <p:cNvPr id="1227" name="Google Shape;1227;p115"/>
          <p:cNvSpPr txBox="1"/>
          <p:nvPr>
            <p:ph idx="11" type="ftr"/>
          </p:nvPr>
        </p:nvSpPr>
        <p:spPr>
          <a:xfrm>
            <a:off x="4038600" y="6355715"/>
            <a:ext cx="4137660" cy="36576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1400">
                <a:solidFill>
                  <a:srgbClr val="1E4E79"/>
                </a:solidFill>
                <a:latin typeface="Arial"/>
                <a:ea typeface="Arial"/>
                <a:cs typeface="Arial"/>
                <a:sym typeface="Arial"/>
              </a:rPr>
              <a:t>Dr. Ravirajsinh Vaghela</a:t>
            </a:r>
            <a:endParaRPr sz="1400">
              <a:solidFill>
                <a:srgbClr val="1E4E79"/>
              </a:solidFill>
              <a:latin typeface="Arial"/>
              <a:ea typeface="Arial"/>
              <a:cs typeface="Arial"/>
              <a:sym typeface="Arial"/>
            </a:endParaRPr>
          </a:p>
        </p:txBody>
      </p:sp>
      <p:sp>
        <p:nvSpPr>
          <p:cNvPr id="1228" name="Google Shape;1228;p1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sz="1400">
                <a:solidFill>
                  <a:srgbClr val="1E4E79"/>
                </a:solidFill>
                <a:latin typeface="Arial"/>
                <a:ea typeface="Arial"/>
                <a:cs typeface="Arial"/>
                <a:sym typeface="Arial"/>
              </a:rPr>
              <a:t>‹#›</a:t>
            </a:fld>
            <a:endParaRPr sz="1400">
              <a:solidFill>
                <a:srgbClr val="1E4E79"/>
              </a:solidFill>
              <a:latin typeface="Arial"/>
              <a:ea typeface="Arial"/>
              <a:cs typeface="Arial"/>
              <a:sym typeface="Arial"/>
            </a:endParaRPr>
          </a:p>
        </p:txBody>
      </p:sp>
      <p:pic>
        <p:nvPicPr>
          <p:cNvPr descr="Mat_1.JPG" id="1229" name="Google Shape;1229;p115"/>
          <p:cNvPicPr preferRelativeResize="0"/>
          <p:nvPr/>
        </p:nvPicPr>
        <p:blipFill rotWithShape="1">
          <a:blip r:embed="rId3">
            <a:alphaModFix/>
          </a:blip>
          <a:srcRect b="0" l="0" r="0" t="0"/>
          <a:stretch/>
        </p:blipFill>
        <p:spPr>
          <a:xfrm>
            <a:off x="1455420" y="1223010"/>
            <a:ext cx="10306685" cy="489966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1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1E4E79"/>
              </a:buClr>
              <a:buSzPts val="4400"/>
              <a:buFont typeface="Calibri"/>
              <a:buNone/>
            </a:pPr>
            <a:r>
              <a:rPr lang="en-US">
                <a:solidFill>
                  <a:srgbClr val="1E4E79"/>
                </a:solidFill>
              </a:rPr>
              <a:t>Important Terminology</a:t>
            </a:r>
            <a:endParaRPr>
              <a:solidFill>
                <a:srgbClr val="1E4E79"/>
              </a:solidFill>
            </a:endParaRPr>
          </a:p>
        </p:txBody>
      </p:sp>
      <p:sp>
        <p:nvSpPr>
          <p:cNvPr id="1235" name="Google Shape;1235;p1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solidFill>
                  <a:srgbClr val="1E4E79"/>
                </a:solidFill>
                <a:latin typeface="Arial"/>
                <a:ea typeface="Arial"/>
                <a:cs typeface="Arial"/>
                <a:sym typeface="Arial"/>
              </a:rPr>
              <a:t>2/13/2024</a:t>
            </a:r>
            <a:endParaRPr sz="1400">
              <a:solidFill>
                <a:srgbClr val="1E4E79"/>
              </a:solidFill>
              <a:latin typeface="Arial"/>
              <a:ea typeface="Arial"/>
              <a:cs typeface="Arial"/>
              <a:sym typeface="Arial"/>
            </a:endParaRPr>
          </a:p>
        </p:txBody>
      </p:sp>
      <p:sp>
        <p:nvSpPr>
          <p:cNvPr id="1236" name="Google Shape;1236;p116"/>
          <p:cNvSpPr txBox="1"/>
          <p:nvPr>
            <p:ph idx="11" type="ftr"/>
          </p:nvPr>
        </p:nvSpPr>
        <p:spPr>
          <a:xfrm>
            <a:off x="4038600" y="6355715"/>
            <a:ext cx="4137660" cy="36576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1400">
                <a:solidFill>
                  <a:srgbClr val="1E4E79"/>
                </a:solidFill>
                <a:latin typeface="Arial"/>
                <a:ea typeface="Arial"/>
                <a:cs typeface="Arial"/>
                <a:sym typeface="Arial"/>
              </a:rPr>
              <a:t>Dr. Ravirajsinh Vaghela</a:t>
            </a:r>
            <a:endParaRPr sz="1400">
              <a:solidFill>
                <a:srgbClr val="1E4E79"/>
              </a:solidFill>
              <a:latin typeface="Arial"/>
              <a:ea typeface="Arial"/>
              <a:cs typeface="Arial"/>
              <a:sym typeface="Arial"/>
            </a:endParaRPr>
          </a:p>
        </p:txBody>
      </p:sp>
      <p:sp>
        <p:nvSpPr>
          <p:cNvPr id="1237" name="Google Shape;1237;p1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sz="1400">
                <a:solidFill>
                  <a:srgbClr val="1E4E79"/>
                </a:solidFill>
                <a:latin typeface="Arial"/>
                <a:ea typeface="Arial"/>
                <a:cs typeface="Arial"/>
                <a:sym typeface="Arial"/>
              </a:rPr>
              <a:t>‹#›</a:t>
            </a:fld>
            <a:endParaRPr sz="1400">
              <a:solidFill>
                <a:srgbClr val="1E4E79"/>
              </a:solidFill>
              <a:latin typeface="Arial"/>
              <a:ea typeface="Arial"/>
              <a:cs typeface="Arial"/>
              <a:sym typeface="Arial"/>
            </a:endParaRPr>
          </a:p>
        </p:txBody>
      </p:sp>
      <p:pic>
        <p:nvPicPr>
          <p:cNvPr descr="Mat_2.JPG" id="1238" name="Google Shape;1238;p116"/>
          <p:cNvPicPr preferRelativeResize="0"/>
          <p:nvPr/>
        </p:nvPicPr>
        <p:blipFill rotWithShape="1">
          <a:blip r:embed="rId3">
            <a:alphaModFix/>
          </a:blip>
          <a:srcRect b="0" l="0" r="0" t="0"/>
          <a:stretch/>
        </p:blipFill>
        <p:spPr>
          <a:xfrm>
            <a:off x="1538608" y="1335560"/>
            <a:ext cx="9114790" cy="474408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1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1E4E79"/>
              </a:buClr>
              <a:buSzPts val="4400"/>
              <a:buFont typeface="Calibri"/>
              <a:buNone/>
            </a:pPr>
            <a:r>
              <a:rPr lang="en-US">
                <a:solidFill>
                  <a:srgbClr val="1E4E79"/>
                </a:solidFill>
              </a:rPr>
              <a:t>Important Terminology</a:t>
            </a:r>
            <a:endParaRPr>
              <a:solidFill>
                <a:srgbClr val="1E4E79"/>
              </a:solidFill>
            </a:endParaRPr>
          </a:p>
        </p:txBody>
      </p:sp>
      <p:sp>
        <p:nvSpPr>
          <p:cNvPr id="1244" name="Google Shape;1244;p1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solidFill>
                  <a:srgbClr val="1E4E79"/>
                </a:solidFill>
                <a:latin typeface="Arial"/>
                <a:ea typeface="Arial"/>
                <a:cs typeface="Arial"/>
                <a:sym typeface="Arial"/>
              </a:rPr>
              <a:t>2/13/2024</a:t>
            </a:r>
            <a:endParaRPr sz="1400">
              <a:solidFill>
                <a:srgbClr val="1E4E79"/>
              </a:solidFill>
              <a:latin typeface="Arial"/>
              <a:ea typeface="Arial"/>
              <a:cs typeface="Arial"/>
              <a:sym typeface="Arial"/>
            </a:endParaRPr>
          </a:p>
        </p:txBody>
      </p:sp>
      <p:sp>
        <p:nvSpPr>
          <p:cNvPr id="1245" name="Google Shape;1245;p1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1400">
                <a:solidFill>
                  <a:srgbClr val="1E4E79"/>
                </a:solidFill>
                <a:latin typeface="Arial"/>
                <a:ea typeface="Arial"/>
                <a:cs typeface="Arial"/>
                <a:sym typeface="Arial"/>
              </a:rPr>
              <a:t>Dr. Ravirajsinh Vaghela</a:t>
            </a:r>
            <a:endParaRPr sz="1400">
              <a:solidFill>
                <a:srgbClr val="1E4E79"/>
              </a:solidFill>
              <a:latin typeface="Arial"/>
              <a:ea typeface="Arial"/>
              <a:cs typeface="Arial"/>
              <a:sym typeface="Arial"/>
            </a:endParaRPr>
          </a:p>
        </p:txBody>
      </p:sp>
      <p:sp>
        <p:nvSpPr>
          <p:cNvPr id="1246" name="Google Shape;1246;p1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sz="1400">
                <a:solidFill>
                  <a:srgbClr val="1E4E79"/>
                </a:solidFill>
                <a:latin typeface="Arial"/>
                <a:ea typeface="Arial"/>
                <a:cs typeface="Arial"/>
                <a:sym typeface="Arial"/>
              </a:rPr>
              <a:t>‹#›</a:t>
            </a:fld>
            <a:endParaRPr sz="1400">
              <a:solidFill>
                <a:srgbClr val="1E4E79"/>
              </a:solidFill>
              <a:latin typeface="Arial"/>
              <a:ea typeface="Arial"/>
              <a:cs typeface="Arial"/>
              <a:sym typeface="Arial"/>
            </a:endParaRPr>
          </a:p>
        </p:txBody>
      </p:sp>
      <p:pic>
        <p:nvPicPr>
          <p:cNvPr descr="ST1" id="1247" name="Google Shape;1247;p117"/>
          <p:cNvPicPr preferRelativeResize="0"/>
          <p:nvPr>
            <p:ph idx="1" type="body"/>
          </p:nvPr>
        </p:nvPicPr>
        <p:blipFill rotWithShape="1">
          <a:blip r:embed="rId3">
            <a:alphaModFix/>
          </a:blip>
          <a:srcRect b="0" l="0" r="0" t="0"/>
          <a:stretch/>
        </p:blipFill>
        <p:spPr>
          <a:xfrm>
            <a:off x="935990" y="1876425"/>
            <a:ext cx="10860405" cy="372681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1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1E4E79"/>
              </a:buClr>
              <a:buSzPts val="4400"/>
              <a:buFont typeface="Calibri"/>
              <a:buNone/>
            </a:pPr>
            <a:r>
              <a:rPr lang="en-US">
                <a:solidFill>
                  <a:srgbClr val="1E4E79"/>
                </a:solidFill>
              </a:rPr>
              <a:t>Types of Sampling</a:t>
            </a:r>
            <a:endParaRPr>
              <a:solidFill>
                <a:srgbClr val="1E4E79"/>
              </a:solidFill>
            </a:endParaRPr>
          </a:p>
        </p:txBody>
      </p:sp>
      <p:sp>
        <p:nvSpPr>
          <p:cNvPr id="1253" name="Google Shape;1253;p1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solidFill>
                  <a:srgbClr val="1E4E79"/>
                </a:solidFill>
                <a:latin typeface="Arial"/>
                <a:ea typeface="Arial"/>
                <a:cs typeface="Arial"/>
                <a:sym typeface="Arial"/>
              </a:rPr>
              <a:t>2/13/2024</a:t>
            </a:r>
            <a:endParaRPr sz="1400">
              <a:solidFill>
                <a:srgbClr val="1E4E79"/>
              </a:solidFill>
              <a:latin typeface="Arial"/>
              <a:ea typeface="Arial"/>
              <a:cs typeface="Arial"/>
              <a:sym typeface="Arial"/>
            </a:endParaRPr>
          </a:p>
        </p:txBody>
      </p:sp>
      <p:sp>
        <p:nvSpPr>
          <p:cNvPr id="1254" name="Google Shape;1254;p118"/>
          <p:cNvSpPr txBox="1"/>
          <p:nvPr>
            <p:ph idx="11" type="ftr"/>
          </p:nvPr>
        </p:nvSpPr>
        <p:spPr>
          <a:xfrm>
            <a:off x="4038600" y="6355715"/>
            <a:ext cx="4137660" cy="36576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1400">
                <a:solidFill>
                  <a:srgbClr val="1E4E79"/>
                </a:solidFill>
                <a:latin typeface="Arial"/>
                <a:ea typeface="Arial"/>
                <a:cs typeface="Arial"/>
                <a:sym typeface="Arial"/>
              </a:rPr>
              <a:t>Dr. Ravirajsinh Vaghela</a:t>
            </a:r>
            <a:endParaRPr sz="1400">
              <a:solidFill>
                <a:srgbClr val="1E4E79"/>
              </a:solidFill>
              <a:latin typeface="Arial"/>
              <a:ea typeface="Arial"/>
              <a:cs typeface="Arial"/>
              <a:sym typeface="Arial"/>
            </a:endParaRPr>
          </a:p>
        </p:txBody>
      </p:sp>
      <p:sp>
        <p:nvSpPr>
          <p:cNvPr id="1255" name="Google Shape;1255;p1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sz="1400">
                <a:solidFill>
                  <a:srgbClr val="1E4E79"/>
                </a:solidFill>
                <a:latin typeface="Arial"/>
                <a:ea typeface="Arial"/>
                <a:cs typeface="Arial"/>
                <a:sym typeface="Arial"/>
              </a:rPr>
              <a:t>‹#›</a:t>
            </a:fld>
            <a:endParaRPr sz="1400">
              <a:solidFill>
                <a:srgbClr val="1E4E79"/>
              </a:solidFill>
              <a:latin typeface="Arial"/>
              <a:ea typeface="Arial"/>
              <a:cs typeface="Arial"/>
              <a:sym typeface="Arial"/>
            </a:endParaRPr>
          </a:p>
        </p:txBody>
      </p:sp>
      <p:pic>
        <p:nvPicPr>
          <p:cNvPr descr="Mat_3.JPG" id="1256" name="Google Shape;1256;p118"/>
          <p:cNvPicPr preferRelativeResize="0"/>
          <p:nvPr/>
        </p:nvPicPr>
        <p:blipFill rotWithShape="1">
          <a:blip r:embed="rId3">
            <a:alphaModFix/>
          </a:blip>
          <a:srcRect b="0" l="0" r="0" t="0"/>
          <a:stretch/>
        </p:blipFill>
        <p:spPr>
          <a:xfrm>
            <a:off x="0" y="1691005"/>
            <a:ext cx="11910695" cy="324866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p1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1E4E79"/>
              </a:buClr>
              <a:buSzPts val="4400"/>
              <a:buFont typeface="Calibri"/>
              <a:buNone/>
            </a:pPr>
            <a:r>
              <a:rPr lang="en-US">
                <a:solidFill>
                  <a:srgbClr val="1E4E79"/>
                </a:solidFill>
              </a:rPr>
              <a:t>Probabilistic Sampling</a:t>
            </a:r>
            <a:endParaRPr>
              <a:solidFill>
                <a:srgbClr val="1E4E79"/>
              </a:solidFill>
            </a:endParaRPr>
          </a:p>
        </p:txBody>
      </p:sp>
      <p:sp>
        <p:nvSpPr>
          <p:cNvPr id="1262" name="Google Shape;1262;p1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solidFill>
                  <a:srgbClr val="1E4E79"/>
                </a:solidFill>
                <a:latin typeface="Arial"/>
                <a:ea typeface="Arial"/>
                <a:cs typeface="Arial"/>
                <a:sym typeface="Arial"/>
              </a:rPr>
              <a:t>2/13/2024</a:t>
            </a:r>
            <a:endParaRPr sz="1400">
              <a:solidFill>
                <a:srgbClr val="1E4E79"/>
              </a:solidFill>
              <a:latin typeface="Arial"/>
              <a:ea typeface="Arial"/>
              <a:cs typeface="Arial"/>
              <a:sym typeface="Arial"/>
            </a:endParaRPr>
          </a:p>
        </p:txBody>
      </p:sp>
      <p:sp>
        <p:nvSpPr>
          <p:cNvPr id="1263" name="Google Shape;1263;p119"/>
          <p:cNvSpPr txBox="1"/>
          <p:nvPr>
            <p:ph idx="11" type="ftr"/>
          </p:nvPr>
        </p:nvSpPr>
        <p:spPr>
          <a:xfrm>
            <a:off x="4038600" y="6355715"/>
            <a:ext cx="4137660" cy="36576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1400">
                <a:solidFill>
                  <a:srgbClr val="1E4E79"/>
                </a:solidFill>
                <a:latin typeface="Arial"/>
                <a:ea typeface="Arial"/>
                <a:cs typeface="Arial"/>
                <a:sym typeface="Arial"/>
              </a:rPr>
              <a:t>Dr. Ravirajsinh Vaghela</a:t>
            </a:r>
            <a:endParaRPr sz="1400">
              <a:solidFill>
                <a:srgbClr val="1E4E79"/>
              </a:solidFill>
              <a:latin typeface="Arial"/>
              <a:ea typeface="Arial"/>
              <a:cs typeface="Arial"/>
              <a:sym typeface="Arial"/>
            </a:endParaRPr>
          </a:p>
        </p:txBody>
      </p:sp>
      <p:sp>
        <p:nvSpPr>
          <p:cNvPr id="1264" name="Google Shape;1264;p1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sz="1400">
                <a:solidFill>
                  <a:srgbClr val="1E4E79"/>
                </a:solidFill>
                <a:latin typeface="Arial"/>
                <a:ea typeface="Arial"/>
                <a:cs typeface="Arial"/>
                <a:sym typeface="Arial"/>
              </a:rPr>
              <a:t>‹#›</a:t>
            </a:fld>
            <a:endParaRPr sz="1400">
              <a:solidFill>
                <a:srgbClr val="1E4E79"/>
              </a:solidFill>
              <a:latin typeface="Arial"/>
              <a:ea typeface="Arial"/>
              <a:cs typeface="Arial"/>
              <a:sym typeface="Arial"/>
            </a:endParaRPr>
          </a:p>
        </p:txBody>
      </p:sp>
      <p:pic>
        <p:nvPicPr>
          <p:cNvPr descr="Mat_4.JPG" id="1265" name="Google Shape;1265;p119"/>
          <p:cNvPicPr preferRelativeResize="0"/>
          <p:nvPr/>
        </p:nvPicPr>
        <p:blipFill rotWithShape="1">
          <a:blip r:embed="rId3">
            <a:alphaModFix/>
          </a:blip>
          <a:srcRect b="0" l="0" r="0" t="0"/>
          <a:stretch/>
        </p:blipFill>
        <p:spPr>
          <a:xfrm>
            <a:off x="1647190" y="2071370"/>
            <a:ext cx="9660255" cy="369062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1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1E4E79"/>
              </a:buClr>
              <a:buSzPts val="4400"/>
              <a:buFont typeface="Calibri"/>
              <a:buNone/>
            </a:pPr>
            <a:r>
              <a:rPr lang="en-US">
                <a:solidFill>
                  <a:srgbClr val="1E4E79"/>
                </a:solidFill>
              </a:rPr>
              <a:t>Types of Statistics</a:t>
            </a:r>
            <a:endParaRPr>
              <a:solidFill>
                <a:srgbClr val="1E4E79"/>
              </a:solidFill>
            </a:endParaRPr>
          </a:p>
        </p:txBody>
      </p:sp>
      <p:sp>
        <p:nvSpPr>
          <p:cNvPr id="1271" name="Google Shape;1271;p1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solidFill>
                  <a:srgbClr val="1E4E79"/>
                </a:solidFill>
                <a:latin typeface="Arial"/>
                <a:ea typeface="Arial"/>
                <a:cs typeface="Arial"/>
                <a:sym typeface="Arial"/>
              </a:rPr>
              <a:t>2/13/2024</a:t>
            </a:r>
            <a:endParaRPr sz="1400">
              <a:solidFill>
                <a:srgbClr val="1E4E79"/>
              </a:solidFill>
              <a:latin typeface="Arial"/>
              <a:ea typeface="Arial"/>
              <a:cs typeface="Arial"/>
              <a:sym typeface="Arial"/>
            </a:endParaRPr>
          </a:p>
        </p:txBody>
      </p:sp>
      <p:sp>
        <p:nvSpPr>
          <p:cNvPr id="1272" name="Google Shape;1272;p120"/>
          <p:cNvSpPr txBox="1"/>
          <p:nvPr>
            <p:ph idx="11" type="ftr"/>
          </p:nvPr>
        </p:nvSpPr>
        <p:spPr>
          <a:xfrm>
            <a:off x="4038600" y="6355715"/>
            <a:ext cx="4137660" cy="36576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1400">
                <a:solidFill>
                  <a:srgbClr val="1E4E79"/>
                </a:solidFill>
                <a:latin typeface="Arial"/>
                <a:ea typeface="Arial"/>
                <a:cs typeface="Arial"/>
                <a:sym typeface="Arial"/>
              </a:rPr>
              <a:t>Dr. Ravirajsinh Vaghela</a:t>
            </a:r>
            <a:endParaRPr sz="1400">
              <a:solidFill>
                <a:srgbClr val="1E4E79"/>
              </a:solidFill>
              <a:latin typeface="Arial"/>
              <a:ea typeface="Arial"/>
              <a:cs typeface="Arial"/>
              <a:sym typeface="Arial"/>
            </a:endParaRPr>
          </a:p>
        </p:txBody>
      </p:sp>
      <p:sp>
        <p:nvSpPr>
          <p:cNvPr id="1273" name="Google Shape;1273;p1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sz="1400">
                <a:solidFill>
                  <a:srgbClr val="1E4E79"/>
                </a:solidFill>
                <a:latin typeface="Arial"/>
                <a:ea typeface="Arial"/>
                <a:cs typeface="Arial"/>
                <a:sym typeface="Arial"/>
              </a:rPr>
              <a:t>‹#›</a:t>
            </a:fld>
            <a:endParaRPr sz="1400">
              <a:solidFill>
                <a:srgbClr val="1E4E79"/>
              </a:solidFill>
              <a:latin typeface="Arial"/>
              <a:ea typeface="Arial"/>
              <a:cs typeface="Arial"/>
              <a:sym typeface="Arial"/>
            </a:endParaRPr>
          </a:p>
        </p:txBody>
      </p:sp>
      <p:pic>
        <p:nvPicPr>
          <p:cNvPr descr="Mat_6.JPG" id="1274" name="Google Shape;1274;p120"/>
          <p:cNvPicPr preferRelativeResize="0"/>
          <p:nvPr/>
        </p:nvPicPr>
        <p:blipFill rotWithShape="1">
          <a:blip r:embed="rId3">
            <a:alphaModFix/>
          </a:blip>
          <a:srcRect b="0" l="0" r="0" t="0"/>
          <a:stretch/>
        </p:blipFill>
        <p:spPr>
          <a:xfrm>
            <a:off x="2260600" y="1691005"/>
            <a:ext cx="8768715" cy="411226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p1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1E4E79"/>
              </a:buClr>
              <a:buSzPts val="4400"/>
              <a:buFont typeface="Calibri"/>
              <a:buNone/>
            </a:pPr>
            <a:r>
              <a:rPr lang="en-US">
                <a:solidFill>
                  <a:srgbClr val="1E4E79"/>
                </a:solidFill>
              </a:rPr>
              <a:t>Types of Statistics</a:t>
            </a:r>
            <a:endParaRPr>
              <a:solidFill>
                <a:srgbClr val="1E4E79"/>
              </a:solidFill>
            </a:endParaRPr>
          </a:p>
        </p:txBody>
      </p:sp>
      <p:sp>
        <p:nvSpPr>
          <p:cNvPr id="1280" name="Google Shape;1280;p1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solidFill>
                  <a:srgbClr val="1E4E79"/>
                </a:solidFill>
                <a:latin typeface="Arial"/>
                <a:ea typeface="Arial"/>
                <a:cs typeface="Arial"/>
                <a:sym typeface="Arial"/>
              </a:rPr>
              <a:t>2/13/2024</a:t>
            </a:r>
            <a:endParaRPr sz="1400">
              <a:solidFill>
                <a:srgbClr val="1E4E79"/>
              </a:solidFill>
              <a:latin typeface="Arial"/>
              <a:ea typeface="Arial"/>
              <a:cs typeface="Arial"/>
              <a:sym typeface="Arial"/>
            </a:endParaRPr>
          </a:p>
        </p:txBody>
      </p:sp>
      <p:sp>
        <p:nvSpPr>
          <p:cNvPr id="1281" name="Google Shape;1281;p1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1400">
                <a:solidFill>
                  <a:srgbClr val="1E4E79"/>
                </a:solidFill>
                <a:latin typeface="Arial"/>
                <a:ea typeface="Arial"/>
                <a:cs typeface="Arial"/>
                <a:sym typeface="Arial"/>
              </a:rPr>
              <a:t>Dr. Ravirajsinh Vaghela</a:t>
            </a:r>
            <a:endParaRPr sz="1400">
              <a:solidFill>
                <a:srgbClr val="1E4E79"/>
              </a:solidFill>
              <a:latin typeface="Arial"/>
              <a:ea typeface="Arial"/>
              <a:cs typeface="Arial"/>
              <a:sym typeface="Arial"/>
            </a:endParaRPr>
          </a:p>
        </p:txBody>
      </p:sp>
      <p:sp>
        <p:nvSpPr>
          <p:cNvPr id="1282" name="Google Shape;1282;p1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sz="1400">
                <a:solidFill>
                  <a:srgbClr val="1E4E79"/>
                </a:solidFill>
                <a:latin typeface="Arial"/>
                <a:ea typeface="Arial"/>
                <a:cs typeface="Arial"/>
                <a:sym typeface="Arial"/>
              </a:rPr>
              <a:t>‹#›</a:t>
            </a:fld>
            <a:endParaRPr sz="1400">
              <a:solidFill>
                <a:srgbClr val="1E4E79"/>
              </a:solidFill>
              <a:latin typeface="Arial"/>
              <a:ea typeface="Arial"/>
              <a:cs typeface="Arial"/>
              <a:sym typeface="Arial"/>
            </a:endParaRPr>
          </a:p>
        </p:txBody>
      </p:sp>
      <p:pic>
        <p:nvPicPr>
          <p:cNvPr descr="st2" id="1283" name="Google Shape;1283;p121"/>
          <p:cNvPicPr preferRelativeResize="0"/>
          <p:nvPr>
            <p:ph idx="1" type="body"/>
          </p:nvPr>
        </p:nvPicPr>
        <p:blipFill rotWithShape="1">
          <a:blip r:embed="rId3">
            <a:alphaModFix/>
          </a:blip>
          <a:srcRect b="0" l="0" r="0" t="0"/>
          <a:stretch/>
        </p:blipFill>
        <p:spPr>
          <a:xfrm>
            <a:off x="994410" y="1690370"/>
            <a:ext cx="10531475" cy="444817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1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1E4E79"/>
              </a:buClr>
              <a:buSzPts val="4400"/>
              <a:buFont typeface="Calibri"/>
              <a:buNone/>
            </a:pPr>
            <a:r>
              <a:rPr lang="en-US">
                <a:solidFill>
                  <a:srgbClr val="1E4E79"/>
                </a:solidFill>
              </a:rPr>
              <a:t>Types of Statistics</a:t>
            </a:r>
            <a:endParaRPr/>
          </a:p>
        </p:txBody>
      </p:sp>
      <p:sp>
        <p:nvSpPr>
          <p:cNvPr id="1289" name="Google Shape;1289;p1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rgbClr val="000000"/>
              </a:buClr>
              <a:buSzPts val="1800"/>
              <a:buChar char="•"/>
            </a:pPr>
            <a:r>
              <a:rPr b="1" i="0" lang="en-US" sz="1800">
                <a:solidFill>
                  <a:srgbClr val="000000"/>
                </a:solidFill>
                <a:latin typeface="Open Sans"/>
                <a:ea typeface="Open Sans"/>
                <a:cs typeface="Open Sans"/>
                <a:sym typeface="Open Sans"/>
              </a:rPr>
              <a:t>Descriptive Statistics</a:t>
            </a:r>
            <a:endParaRPr b="1" i="0">
              <a:solidFill>
                <a:srgbClr val="000000"/>
              </a:solidFill>
              <a:latin typeface="Open Sans"/>
              <a:ea typeface="Open Sans"/>
              <a:cs typeface="Open Sans"/>
              <a:sym typeface="Open Sans"/>
            </a:endParaRPr>
          </a:p>
          <a:p>
            <a:pPr indent="-228600" lvl="0" marL="228600" rtl="0" algn="just">
              <a:lnSpc>
                <a:spcPct val="90000"/>
              </a:lnSpc>
              <a:spcBef>
                <a:spcPts val="0"/>
              </a:spcBef>
              <a:spcAft>
                <a:spcPts val="0"/>
              </a:spcAft>
              <a:buClr>
                <a:srgbClr val="000000"/>
              </a:buClr>
              <a:buSzPts val="1800"/>
              <a:buChar char="•"/>
            </a:pPr>
            <a:r>
              <a:rPr b="0" i="0" lang="en-US" sz="1800">
                <a:solidFill>
                  <a:srgbClr val="000000"/>
                </a:solidFill>
                <a:latin typeface="Open Sans"/>
                <a:ea typeface="Open Sans"/>
                <a:cs typeface="Open Sans"/>
                <a:sym typeface="Open Sans"/>
              </a:rPr>
              <a:t>In the descriptive Statistics, the Data is described in a summarized way. The summarization is done from the sample of the population using different parameters like Mean or standard deviation. Descriptive Statistics are a way of using charts, graphs, and summary measures to organize, represent, and explain a set of Data. </a:t>
            </a:r>
            <a:endParaRPr b="0" i="0">
              <a:solidFill>
                <a:srgbClr val="000000"/>
              </a:solidFill>
              <a:latin typeface="Open Sans"/>
              <a:ea typeface="Open Sans"/>
              <a:cs typeface="Open Sans"/>
              <a:sym typeface="Open Sans"/>
            </a:endParaRPr>
          </a:p>
          <a:p>
            <a:pPr indent="-228600" lvl="0" marL="228600" rtl="0" algn="just">
              <a:lnSpc>
                <a:spcPct val="90000"/>
              </a:lnSpc>
              <a:spcBef>
                <a:spcPts val="1000"/>
              </a:spcBef>
              <a:spcAft>
                <a:spcPts val="0"/>
              </a:spcAft>
              <a:buClr>
                <a:srgbClr val="000000"/>
              </a:buClr>
              <a:buSzPts val="1800"/>
              <a:buFont typeface="Arial"/>
              <a:buChar char="•"/>
            </a:pPr>
            <a:r>
              <a:rPr b="0" i="0" lang="en-US" sz="1800">
                <a:solidFill>
                  <a:srgbClr val="000000"/>
                </a:solidFill>
                <a:latin typeface="Open Sans"/>
                <a:ea typeface="Open Sans"/>
                <a:cs typeface="Open Sans"/>
                <a:sym typeface="Open Sans"/>
              </a:rPr>
              <a:t>Data is typically arranged and displayed in tables or graphs summarizing details such as histograms, pie charts, bars or scatter plots.</a:t>
            </a:r>
            <a:endParaRPr/>
          </a:p>
          <a:p>
            <a:pPr indent="-228600" lvl="0" marL="228600" rtl="0" algn="just">
              <a:lnSpc>
                <a:spcPct val="90000"/>
              </a:lnSpc>
              <a:spcBef>
                <a:spcPts val="0"/>
              </a:spcBef>
              <a:spcAft>
                <a:spcPts val="0"/>
              </a:spcAft>
              <a:buClr>
                <a:srgbClr val="000000"/>
              </a:buClr>
              <a:buSzPts val="1800"/>
              <a:buFont typeface="Arial"/>
              <a:buChar char="•"/>
            </a:pPr>
            <a:r>
              <a:rPr b="0" i="0" lang="en-US" sz="1800">
                <a:solidFill>
                  <a:srgbClr val="000000"/>
                </a:solidFill>
                <a:latin typeface="Open Sans"/>
                <a:ea typeface="Open Sans"/>
                <a:cs typeface="Open Sans"/>
                <a:sym typeface="Open Sans"/>
              </a:rPr>
              <a:t>Descriptive Statistics are just descriptive and thus do not require normalization beyond the Data collected.</a:t>
            </a:r>
            <a:endParaRPr/>
          </a:p>
          <a:p>
            <a:pPr indent="-50800" lvl="0" marL="228600" rtl="0" algn="l">
              <a:lnSpc>
                <a:spcPct val="90000"/>
              </a:lnSpc>
              <a:spcBef>
                <a:spcPts val="1000"/>
              </a:spcBef>
              <a:spcAft>
                <a:spcPts val="0"/>
              </a:spcAft>
              <a:buClr>
                <a:schemeClr val="dk1"/>
              </a:buClr>
              <a:buSzPts val="2800"/>
              <a:buNone/>
            </a:pPr>
            <a:r>
              <a:t/>
            </a:r>
            <a:endParaRPr/>
          </a:p>
        </p:txBody>
      </p:sp>
      <p:sp>
        <p:nvSpPr>
          <p:cNvPr id="1290" name="Google Shape;1290;p1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291" name="Google Shape;1291;p1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292" name="Google Shape;1292;p1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descr="https://camo.githubusercontent.com/1a077e6312e5c3209591efff649ee15c938ddcfd/68747470733a2f2f6469676974616c696e74656c6c6967656e6365746f6461792e636f6d2f77702d636f6e74656e742f75706c6f6164732f323031372f30382f4172746966696369616c2d496e74656c6c6967656e63652d41492d54696d656c696e652d496e666f677261706869632e6a706567" id="283" name="Google Shape;283;p13"/>
          <p:cNvPicPr preferRelativeResize="0"/>
          <p:nvPr/>
        </p:nvPicPr>
        <p:blipFill rotWithShape="1">
          <a:blip r:embed="rId3">
            <a:alphaModFix/>
          </a:blip>
          <a:srcRect b="0" l="0" r="5944" t="5042"/>
          <a:stretch/>
        </p:blipFill>
        <p:spPr>
          <a:xfrm>
            <a:off x="766059" y="794600"/>
            <a:ext cx="11074399" cy="5647267"/>
          </a:xfrm>
          <a:prstGeom prst="rect">
            <a:avLst/>
          </a:prstGeom>
          <a:noFill/>
          <a:ln>
            <a:noFill/>
          </a:ln>
        </p:spPr>
      </p:pic>
      <p:sp>
        <p:nvSpPr>
          <p:cNvPr id="284" name="Google Shape;284;p13"/>
          <p:cNvSpPr txBox="1"/>
          <p:nvPr>
            <p:ph type="title"/>
          </p:nvPr>
        </p:nvSpPr>
        <p:spPr>
          <a:xfrm>
            <a:off x="351542" y="208700"/>
            <a:ext cx="4082100" cy="5859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70707"/>
              <a:buFont typeface="Arial"/>
              <a:buNone/>
            </a:pPr>
            <a:r>
              <a:rPr lang="en-US"/>
              <a:t>History of AI</a:t>
            </a:r>
            <a:endParaRPr/>
          </a:p>
        </p:txBody>
      </p:sp>
      <p:sp>
        <p:nvSpPr>
          <p:cNvPr id="285" name="Google Shape;285;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286" name="Google Shape;286;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87" name="Google Shape;287;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sp>
        <p:nvSpPr>
          <p:cNvPr id="1297" name="Google Shape;1297;p1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1E4E79"/>
              </a:buClr>
              <a:buSzPts val="4400"/>
              <a:buFont typeface="Calibri"/>
              <a:buNone/>
            </a:pPr>
            <a:r>
              <a:rPr lang="en-US">
                <a:solidFill>
                  <a:srgbClr val="1E4E79"/>
                </a:solidFill>
              </a:rPr>
              <a:t>Types of Statistics</a:t>
            </a:r>
            <a:endParaRPr>
              <a:solidFill>
                <a:srgbClr val="1E4E79"/>
              </a:solidFill>
            </a:endParaRPr>
          </a:p>
        </p:txBody>
      </p:sp>
      <p:sp>
        <p:nvSpPr>
          <p:cNvPr id="1298" name="Google Shape;1298;p1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solidFill>
                  <a:srgbClr val="1E4E79"/>
                </a:solidFill>
                <a:latin typeface="Arial"/>
                <a:ea typeface="Arial"/>
                <a:cs typeface="Arial"/>
                <a:sym typeface="Arial"/>
              </a:rPr>
              <a:t>2/13/2024</a:t>
            </a:r>
            <a:endParaRPr sz="1400">
              <a:solidFill>
                <a:srgbClr val="1E4E79"/>
              </a:solidFill>
              <a:latin typeface="Arial"/>
              <a:ea typeface="Arial"/>
              <a:cs typeface="Arial"/>
              <a:sym typeface="Arial"/>
            </a:endParaRPr>
          </a:p>
        </p:txBody>
      </p:sp>
      <p:sp>
        <p:nvSpPr>
          <p:cNvPr id="1299" name="Google Shape;1299;p1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1400">
                <a:solidFill>
                  <a:srgbClr val="1E4E79"/>
                </a:solidFill>
                <a:latin typeface="Arial"/>
                <a:ea typeface="Arial"/>
                <a:cs typeface="Arial"/>
                <a:sym typeface="Arial"/>
              </a:rPr>
              <a:t>Dr. Ravirajsinh Vaghela</a:t>
            </a:r>
            <a:endParaRPr sz="1400">
              <a:solidFill>
                <a:srgbClr val="1E4E79"/>
              </a:solidFill>
              <a:latin typeface="Arial"/>
              <a:ea typeface="Arial"/>
              <a:cs typeface="Arial"/>
              <a:sym typeface="Arial"/>
            </a:endParaRPr>
          </a:p>
        </p:txBody>
      </p:sp>
      <p:sp>
        <p:nvSpPr>
          <p:cNvPr id="1300" name="Google Shape;1300;p1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sz="1400">
                <a:solidFill>
                  <a:srgbClr val="1E4E79"/>
                </a:solidFill>
                <a:latin typeface="Arial"/>
                <a:ea typeface="Arial"/>
                <a:cs typeface="Arial"/>
                <a:sym typeface="Arial"/>
              </a:rPr>
              <a:t>‹#›</a:t>
            </a:fld>
            <a:endParaRPr sz="1400">
              <a:solidFill>
                <a:srgbClr val="1E4E79"/>
              </a:solidFill>
              <a:latin typeface="Arial"/>
              <a:ea typeface="Arial"/>
              <a:cs typeface="Arial"/>
              <a:sym typeface="Arial"/>
            </a:endParaRPr>
          </a:p>
        </p:txBody>
      </p:sp>
      <p:pic>
        <p:nvPicPr>
          <p:cNvPr descr="st31" id="1301" name="Google Shape;1301;p123"/>
          <p:cNvPicPr preferRelativeResize="0"/>
          <p:nvPr>
            <p:ph idx="1" type="body"/>
          </p:nvPr>
        </p:nvPicPr>
        <p:blipFill rotWithShape="1">
          <a:blip r:embed="rId3">
            <a:alphaModFix/>
          </a:blip>
          <a:srcRect b="0" l="0" r="0" t="0"/>
          <a:stretch/>
        </p:blipFill>
        <p:spPr>
          <a:xfrm>
            <a:off x="1818005" y="1430020"/>
            <a:ext cx="9016365" cy="472630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1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1E4E79"/>
              </a:buClr>
              <a:buSzPts val="4400"/>
              <a:buFont typeface="Calibri"/>
              <a:buNone/>
            </a:pPr>
            <a:r>
              <a:rPr lang="en-US">
                <a:solidFill>
                  <a:srgbClr val="1E4E79"/>
                </a:solidFill>
              </a:rPr>
              <a:t>Types of Statistics</a:t>
            </a:r>
            <a:endParaRPr/>
          </a:p>
        </p:txBody>
      </p:sp>
      <p:sp>
        <p:nvSpPr>
          <p:cNvPr id="1307" name="Google Shape;1307;p12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rgbClr val="000000"/>
              </a:buClr>
              <a:buSzPts val="1800"/>
              <a:buChar char="•"/>
            </a:pPr>
            <a:r>
              <a:rPr b="1" i="0" lang="en-US" sz="1800">
                <a:solidFill>
                  <a:srgbClr val="000000"/>
                </a:solidFill>
                <a:latin typeface="Open Sans"/>
                <a:ea typeface="Open Sans"/>
                <a:cs typeface="Open Sans"/>
                <a:sym typeface="Open Sans"/>
              </a:rPr>
              <a:t>Inferential Statistics</a:t>
            </a:r>
            <a:endParaRPr b="1" i="0">
              <a:solidFill>
                <a:srgbClr val="000000"/>
              </a:solidFill>
              <a:latin typeface="Open Sans"/>
              <a:ea typeface="Open Sans"/>
              <a:cs typeface="Open Sans"/>
              <a:sym typeface="Open Sans"/>
            </a:endParaRPr>
          </a:p>
          <a:p>
            <a:pPr indent="-228600" lvl="0" marL="228600" rtl="0" algn="just">
              <a:lnSpc>
                <a:spcPct val="90000"/>
              </a:lnSpc>
              <a:spcBef>
                <a:spcPts val="0"/>
              </a:spcBef>
              <a:spcAft>
                <a:spcPts val="0"/>
              </a:spcAft>
              <a:buClr>
                <a:srgbClr val="000000"/>
              </a:buClr>
              <a:buSzPts val="1800"/>
              <a:buChar char="•"/>
            </a:pPr>
            <a:r>
              <a:rPr b="0" i="0" lang="en-US" sz="1800">
                <a:solidFill>
                  <a:srgbClr val="000000"/>
                </a:solidFill>
                <a:latin typeface="Open Sans"/>
                <a:ea typeface="Open Sans"/>
                <a:cs typeface="Open Sans"/>
                <a:sym typeface="Open Sans"/>
              </a:rPr>
              <a:t>In the Inferential Statistics, we try to interpret the Meaning of descriptive Statistics. After the Data has been collected, analyzed, and summarised we use Inferential Statistics to describe the Meaning of the collected Data. </a:t>
            </a:r>
            <a:endParaRPr b="0" i="0">
              <a:solidFill>
                <a:srgbClr val="000000"/>
              </a:solidFill>
              <a:latin typeface="Open Sans"/>
              <a:ea typeface="Open Sans"/>
              <a:cs typeface="Open Sans"/>
              <a:sym typeface="Open Sans"/>
            </a:endParaRPr>
          </a:p>
          <a:p>
            <a:pPr indent="-228600" lvl="0" marL="228600" rtl="0" algn="just">
              <a:lnSpc>
                <a:spcPct val="90000"/>
              </a:lnSpc>
              <a:spcBef>
                <a:spcPts val="1000"/>
              </a:spcBef>
              <a:spcAft>
                <a:spcPts val="0"/>
              </a:spcAft>
              <a:buClr>
                <a:srgbClr val="000000"/>
              </a:buClr>
              <a:buSzPts val="1800"/>
              <a:buFont typeface="Arial"/>
              <a:buChar char="•"/>
            </a:pPr>
            <a:r>
              <a:rPr b="0" i="0" lang="en-US" sz="1800">
                <a:solidFill>
                  <a:srgbClr val="000000"/>
                </a:solidFill>
                <a:latin typeface="Open Sans"/>
                <a:ea typeface="Open Sans"/>
                <a:cs typeface="Open Sans"/>
                <a:sym typeface="Open Sans"/>
              </a:rPr>
              <a:t>Inferential Statistics use the probability principle to assess whether trends contained in the research sample can be generalized to the larger population from which the sample originally comes.</a:t>
            </a:r>
            <a:endParaRPr/>
          </a:p>
          <a:p>
            <a:pPr indent="-228600" lvl="0" marL="228600" rtl="0" algn="just">
              <a:lnSpc>
                <a:spcPct val="90000"/>
              </a:lnSpc>
              <a:spcBef>
                <a:spcPts val="0"/>
              </a:spcBef>
              <a:spcAft>
                <a:spcPts val="0"/>
              </a:spcAft>
              <a:buClr>
                <a:srgbClr val="000000"/>
              </a:buClr>
              <a:buSzPts val="1800"/>
              <a:buFont typeface="Arial"/>
              <a:buChar char="•"/>
            </a:pPr>
            <a:r>
              <a:rPr b="0" i="0" lang="en-US" sz="1800">
                <a:solidFill>
                  <a:srgbClr val="000000"/>
                </a:solidFill>
                <a:latin typeface="Open Sans"/>
                <a:ea typeface="Open Sans"/>
                <a:cs typeface="Open Sans"/>
                <a:sym typeface="Open Sans"/>
              </a:rPr>
              <a:t>Inferential Statistics are intended to test hypotheses and investigate relationships between variables and can be used to make population predictions.</a:t>
            </a:r>
            <a:endParaRPr/>
          </a:p>
          <a:p>
            <a:pPr indent="-228600" lvl="0" marL="228600" rtl="0" algn="just">
              <a:lnSpc>
                <a:spcPct val="90000"/>
              </a:lnSpc>
              <a:spcBef>
                <a:spcPts val="0"/>
              </a:spcBef>
              <a:spcAft>
                <a:spcPts val="0"/>
              </a:spcAft>
              <a:buClr>
                <a:srgbClr val="000000"/>
              </a:buClr>
              <a:buSzPts val="1800"/>
              <a:buFont typeface="Arial"/>
              <a:buChar char="•"/>
            </a:pPr>
            <a:r>
              <a:rPr b="0" i="0" lang="en-US" sz="1800">
                <a:solidFill>
                  <a:srgbClr val="000000"/>
                </a:solidFill>
                <a:latin typeface="Open Sans"/>
                <a:ea typeface="Open Sans"/>
                <a:cs typeface="Open Sans"/>
                <a:sym typeface="Open Sans"/>
              </a:rPr>
              <a:t>Inferential Statistics are used to draw conclusions and inferences, i.e., to make valid generalizations from samples.</a:t>
            </a:r>
            <a:endParaRPr/>
          </a:p>
          <a:p>
            <a:pPr indent="-50800" lvl="0" marL="228600" rtl="0" algn="l">
              <a:lnSpc>
                <a:spcPct val="90000"/>
              </a:lnSpc>
              <a:spcBef>
                <a:spcPts val="1000"/>
              </a:spcBef>
              <a:spcAft>
                <a:spcPts val="0"/>
              </a:spcAft>
              <a:buClr>
                <a:schemeClr val="dk1"/>
              </a:buClr>
              <a:buSzPts val="2800"/>
              <a:buNone/>
            </a:pPr>
            <a:r>
              <a:t/>
            </a:r>
            <a:endParaRPr/>
          </a:p>
        </p:txBody>
      </p:sp>
      <p:sp>
        <p:nvSpPr>
          <p:cNvPr id="1308" name="Google Shape;1308;p1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309" name="Google Shape;1309;p1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310" name="Google Shape;1310;p1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sp>
        <p:nvSpPr>
          <p:cNvPr id="1315" name="Google Shape;1315;p1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Why Statistics in ML?</a:t>
            </a:r>
            <a:endParaRPr/>
          </a:p>
        </p:txBody>
      </p:sp>
      <p:sp>
        <p:nvSpPr>
          <p:cNvPr id="1316" name="Google Shape;1316;p125"/>
          <p:cNvSpPr txBox="1"/>
          <p:nvPr>
            <p:ph idx="1" type="body"/>
          </p:nvPr>
        </p:nvSpPr>
        <p:spPr>
          <a:xfrm>
            <a:off x="838200" y="1409065"/>
            <a:ext cx="10515600" cy="476821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Statistics is a core component of data analytics and machine learning. It helps you </a:t>
            </a:r>
            <a:r>
              <a:rPr b="1" lang="en-US"/>
              <a:t>analyze and visualize data to find unseen patterns</a:t>
            </a:r>
            <a:r>
              <a:rPr lang="en-US"/>
              <a:t>.</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Descriptive statistical methods are used to </a:t>
            </a:r>
            <a:r>
              <a:rPr b="1" lang="en-US"/>
              <a:t>transform raw observations into information that you can understand and share.</a:t>
            </a:r>
            <a:endParaRPr b="1"/>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 Inferential statistical methods are used to </a:t>
            </a:r>
            <a:r>
              <a:rPr b="1" lang="en-US"/>
              <a:t>reason from small samples of data to whole domains.</a:t>
            </a:r>
            <a:endParaRPr b="1"/>
          </a:p>
        </p:txBody>
      </p:sp>
      <p:sp>
        <p:nvSpPr>
          <p:cNvPr id="1317" name="Google Shape;1317;p1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318" name="Google Shape;1318;p1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319" name="Google Shape;1319;p1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1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1E4E79"/>
              </a:buClr>
              <a:buSzPts val="4400"/>
              <a:buFont typeface="Calibri"/>
              <a:buNone/>
            </a:pPr>
            <a:r>
              <a:rPr lang="en-US">
                <a:solidFill>
                  <a:srgbClr val="1E4E79"/>
                </a:solidFill>
              </a:rPr>
              <a:t>Descriptive Statistics</a:t>
            </a:r>
            <a:endParaRPr>
              <a:solidFill>
                <a:srgbClr val="1E4E79"/>
              </a:solidFill>
            </a:endParaRPr>
          </a:p>
        </p:txBody>
      </p:sp>
      <p:sp>
        <p:nvSpPr>
          <p:cNvPr id="1325" name="Google Shape;1325;p1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solidFill>
                  <a:srgbClr val="1E4E79"/>
                </a:solidFill>
                <a:latin typeface="Arial"/>
                <a:ea typeface="Arial"/>
                <a:cs typeface="Arial"/>
                <a:sym typeface="Arial"/>
              </a:rPr>
              <a:t>2/13/2024</a:t>
            </a:r>
            <a:endParaRPr sz="1400">
              <a:solidFill>
                <a:srgbClr val="1E4E79"/>
              </a:solidFill>
              <a:latin typeface="Arial"/>
              <a:ea typeface="Arial"/>
              <a:cs typeface="Arial"/>
              <a:sym typeface="Arial"/>
            </a:endParaRPr>
          </a:p>
        </p:txBody>
      </p:sp>
      <p:sp>
        <p:nvSpPr>
          <p:cNvPr id="1326" name="Google Shape;1326;p1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1400">
                <a:solidFill>
                  <a:srgbClr val="1E4E79"/>
                </a:solidFill>
                <a:latin typeface="Arial"/>
                <a:ea typeface="Arial"/>
                <a:cs typeface="Arial"/>
                <a:sym typeface="Arial"/>
              </a:rPr>
              <a:t>Dr. Ravirajsinh Vaghela</a:t>
            </a:r>
            <a:endParaRPr sz="1400">
              <a:solidFill>
                <a:srgbClr val="1E4E79"/>
              </a:solidFill>
              <a:latin typeface="Arial"/>
              <a:ea typeface="Arial"/>
              <a:cs typeface="Arial"/>
              <a:sym typeface="Arial"/>
            </a:endParaRPr>
          </a:p>
        </p:txBody>
      </p:sp>
      <p:sp>
        <p:nvSpPr>
          <p:cNvPr id="1327" name="Google Shape;1327;p1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sz="1400">
                <a:solidFill>
                  <a:srgbClr val="1E4E79"/>
                </a:solidFill>
                <a:latin typeface="Arial"/>
                <a:ea typeface="Arial"/>
                <a:cs typeface="Arial"/>
                <a:sym typeface="Arial"/>
              </a:rPr>
              <a:t>‹#›</a:t>
            </a:fld>
            <a:endParaRPr sz="1400">
              <a:solidFill>
                <a:srgbClr val="1E4E79"/>
              </a:solidFill>
              <a:latin typeface="Arial"/>
              <a:ea typeface="Arial"/>
              <a:cs typeface="Arial"/>
              <a:sym typeface="Arial"/>
            </a:endParaRPr>
          </a:p>
        </p:txBody>
      </p:sp>
      <p:pic>
        <p:nvPicPr>
          <p:cNvPr descr="ST4" id="1328" name="Google Shape;1328;p126"/>
          <p:cNvPicPr preferRelativeResize="0"/>
          <p:nvPr>
            <p:ph idx="1" type="body"/>
          </p:nvPr>
        </p:nvPicPr>
        <p:blipFill rotWithShape="1">
          <a:blip r:embed="rId3">
            <a:alphaModFix/>
          </a:blip>
          <a:srcRect b="0" l="0" r="0" t="0"/>
          <a:stretch/>
        </p:blipFill>
        <p:spPr>
          <a:xfrm>
            <a:off x="107315" y="1690688"/>
            <a:ext cx="11977370" cy="446405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1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1E4E79"/>
              </a:buClr>
              <a:buSzPts val="4400"/>
              <a:buFont typeface="Calibri"/>
              <a:buNone/>
            </a:pPr>
            <a:r>
              <a:rPr lang="en-US">
                <a:solidFill>
                  <a:srgbClr val="1E4E79"/>
                </a:solidFill>
              </a:rPr>
              <a:t>Descriptive Statistics</a:t>
            </a:r>
            <a:endParaRPr>
              <a:solidFill>
                <a:srgbClr val="1E4E79"/>
              </a:solidFill>
            </a:endParaRPr>
          </a:p>
        </p:txBody>
      </p:sp>
      <p:sp>
        <p:nvSpPr>
          <p:cNvPr id="1334" name="Google Shape;1334;p1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solidFill>
                  <a:srgbClr val="1E4E79"/>
                </a:solidFill>
                <a:latin typeface="Arial"/>
                <a:ea typeface="Arial"/>
                <a:cs typeface="Arial"/>
                <a:sym typeface="Arial"/>
              </a:rPr>
              <a:t>2/13/2024</a:t>
            </a:r>
            <a:endParaRPr sz="1400">
              <a:solidFill>
                <a:srgbClr val="1E4E79"/>
              </a:solidFill>
              <a:latin typeface="Arial"/>
              <a:ea typeface="Arial"/>
              <a:cs typeface="Arial"/>
              <a:sym typeface="Arial"/>
            </a:endParaRPr>
          </a:p>
        </p:txBody>
      </p:sp>
      <p:sp>
        <p:nvSpPr>
          <p:cNvPr id="1335" name="Google Shape;1335;p1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1400">
                <a:solidFill>
                  <a:srgbClr val="1E4E79"/>
                </a:solidFill>
                <a:latin typeface="Arial"/>
                <a:ea typeface="Arial"/>
                <a:cs typeface="Arial"/>
                <a:sym typeface="Arial"/>
              </a:rPr>
              <a:t>Dr. Ravirajsinh Vaghela</a:t>
            </a:r>
            <a:endParaRPr sz="1400">
              <a:solidFill>
                <a:srgbClr val="1E4E79"/>
              </a:solidFill>
              <a:latin typeface="Arial"/>
              <a:ea typeface="Arial"/>
              <a:cs typeface="Arial"/>
              <a:sym typeface="Arial"/>
            </a:endParaRPr>
          </a:p>
        </p:txBody>
      </p:sp>
      <p:sp>
        <p:nvSpPr>
          <p:cNvPr id="1336" name="Google Shape;1336;p1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sz="1400">
                <a:solidFill>
                  <a:srgbClr val="1E4E79"/>
                </a:solidFill>
                <a:latin typeface="Arial"/>
                <a:ea typeface="Arial"/>
                <a:cs typeface="Arial"/>
                <a:sym typeface="Arial"/>
              </a:rPr>
              <a:t>‹#›</a:t>
            </a:fld>
            <a:endParaRPr sz="1400">
              <a:solidFill>
                <a:srgbClr val="1E4E79"/>
              </a:solidFill>
              <a:latin typeface="Arial"/>
              <a:ea typeface="Arial"/>
              <a:cs typeface="Arial"/>
              <a:sym typeface="Arial"/>
            </a:endParaRPr>
          </a:p>
        </p:txBody>
      </p:sp>
      <p:pic>
        <p:nvPicPr>
          <p:cNvPr descr="ST5" id="1337" name="Google Shape;1337;p127"/>
          <p:cNvPicPr preferRelativeResize="0"/>
          <p:nvPr>
            <p:ph idx="1" type="body"/>
          </p:nvPr>
        </p:nvPicPr>
        <p:blipFill rotWithShape="1">
          <a:blip r:embed="rId3">
            <a:alphaModFix/>
          </a:blip>
          <a:srcRect b="0" l="0" r="0" t="0"/>
          <a:stretch/>
        </p:blipFill>
        <p:spPr>
          <a:xfrm>
            <a:off x="448310" y="1470025"/>
            <a:ext cx="11336020" cy="459867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sp>
        <p:nvSpPr>
          <p:cNvPr id="1342" name="Google Shape;1342;p1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1E4E79"/>
              </a:buClr>
              <a:buSzPts val="4400"/>
              <a:buFont typeface="Calibri"/>
              <a:buNone/>
            </a:pPr>
            <a:r>
              <a:rPr lang="en-US">
                <a:solidFill>
                  <a:srgbClr val="1E4E79"/>
                </a:solidFill>
              </a:rPr>
              <a:t>Descriptive Statistics : Measure</a:t>
            </a:r>
            <a:endParaRPr>
              <a:solidFill>
                <a:srgbClr val="1E4E79"/>
              </a:solidFill>
            </a:endParaRPr>
          </a:p>
        </p:txBody>
      </p:sp>
      <p:sp>
        <p:nvSpPr>
          <p:cNvPr id="1343" name="Google Shape;1343;p1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solidFill>
                  <a:srgbClr val="1E4E79"/>
                </a:solidFill>
                <a:latin typeface="Arial"/>
                <a:ea typeface="Arial"/>
                <a:cs typeface="Arial"/>
                <a:sym typeface="Arial"/>
              </a:rPr>
              <a:t>2/13/2024</a:t>
            </a:r>
            <a:endParaRPr sz="1400">
              <a:solidFill>
                <a:srgbClr val="1E4E79"/>
              </a:solidFill>
              <a:latin typeface="Arial"/>
              <a:ea typeface="Arial"/>
              <a:cs typeface="Arial"/>
              <a:sym typeface="Arial"/>
            </a:endParaRPr>
          </a:p>
        </p:txBody>
      </p:sp>
      <p:sp>
        <p:nvSpPr>
          <p:cNvPr id="1344" name="Google Shape;1344;p128"/>
          <p:cNvSpPr txBox="1"/>
          <p:nvPr>
            <p:ph idx="11" type="ftr"/>
          </p:nvPr>
        </p:nvSpPr>
        <p:spPr>
          <a:xfrm>
            <a:off x="4038600" y="6355715"/>
            <a:ext cx="4137660" cy="36576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1400">
                <a:solidFill>
                  <a:srgbClr val="1E4E79"/>
                </a:solidFill>
                <a:latin typeface="Arial"/>
                <a:ea typeface="Arial"/>
                <a:cs typeface="Arial"/>
                <a:sym typeface="Arial"/>
              </a:rPr>
              <a:t>Dr. Ravirajsinh Vaghela</a:t>
            </a:r>
            <a:endParaRPr sz="1400">
              <a:solidFill>
                <a:srgbClr val="1E4E79"/>
              </a:solidFill>
              <a:latin typeface="Arial"/>
              <a:ea typeface="Arial"/>
              <a:cs typeface="Arial"/>
              <a:sym typeface="Arial"/>
            </a:endParaRPr>
          </a:p>
        </p:txBody>
      </p:sp>
      <p:sp>
        <p:nvSpPr>
          <p:cNvPr id="1345" name="Google Shape;1345;p1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sz="1400">
                <a:solidFill>
                  <a:srgbClr val="1E4E79"/>
                </a:solidFill>
                <a:latin typeface="Arial"/>
                <a:ea typeface="Arial"/>
                <a:cs typeface="Arial"/>
                <a:sym typeface="Arial"/>
              </a:rPr>
              <a:t>‹#›</a:t>
            </a:fld>
            <a:endParaRPr sz="1400">
              <a:solidFill>
                <a:srgbClr val="1E4E79"/>
              </a:solidFill>
              <a:latin typeface="Arial"/>
              <a:ea typeface="Arial"/>
              <a:cs typeface="Arial"/>
              <a:sym typeface="Arial"/>
            </a:endParaRPr>
          </a:p>
        </p:txBody>
      </p:sp>
      <p:pic>
        <p:nvPicPr>
          <p:cNvPr descr="Mat_5.JPG" id="1346" name="Google Shape;1346;p128"/>
          <p:cNvPicPr preferRelativeResize="0"/>
          <p:nvPr/>
        </p:nvPicPr>
        <p:blipFill rotWithShape="1">
          <a:blip r:embed="rId3">
            <a:alphaModFix/>
          </a:blip>
          <a:srcRect b="0" l="0" r="0" t="0"/>
          <a:stretch/>
        </p:blipFill>
        <p:spPr>
          <a:xfrm>
            <a:off x="2774232" y="1933303"/>
            <a:ext cx="7484859" cy="3370217"/>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12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2,4,4,6,8</a:t>
            </a:r>
            <a:endParaRPr/>
          </a:p>
        </p:txBody>
      </p:sp>
      <p:sp>
        <p:nvSpPr>
          <p:cNvPr id="1353" name="Google Shape;1353;p129"/>
          <p:cNvSpPr txBox="1"/>
          <p:nvPr>
            <p:ph idx="1" type="body"/>
          </p:nvPr>
        </p:nvSpPr>
        <p:spPr>
          <a:xfrm>
            <a:off x="838200" y="1825625"/>
            <a:ext cx="5629200" cy="4530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t/>
            </a:r>
            <a:endParaRPr/>
          </a:p>
          <a:p>
            <a:pPr indent="0" lvl="0" marL="0" rtl="0" algn="l">
              <a:lnSpc>
                <a:spcPct val="90000"/>
              </a:lnSpc>
              <a:spcBef>
                <a:spcPts val="1000"/>
              </a:spcBef>
              <a:spcAft>
                <a:spcPts val="0"/>
              </a:spcAft>
              <a:buSzPts val="1800"/>
              <a:buNone/>
            </a:pPr>
            <a:r>
              <a:t/>
            </a:r>
            <a:endParaRPr/>
          </a:p>
          <a:p>
            <a:pPr indent="0" lvl="0" marL="0" rtl="0" algn="l">
              <a:lnSpc>
                <a:spcPct val="90000"/>
              </a:lnSpc>
              <a:spcBef>
                <a:spcPts val="1000"/>
              </a:spcBef>
              <a:spcAft>
                <a:spcPts val="0"/>
              </a:spcAft>
              <a:buSzPts val="1800"/>
              <a:buNone/>
            </a:pPr>
            <a:r>
              <a:t/>
            </a:r>
            <a:endParaRPr/>
          </a:p>
          <a:p>
            <a:pPr indent="0" lvl="0" marL="0" rtl="0" algn="l">
              <a:lnSpc>
                <a:spcPct val="90000"/>
              </a:lnSpc>
              <a:spcBef>
                <a:spcPts val="1000"/>
              </a:spcBef>
              <a:spcAft>
                <a:spcPts val="0"/>
              </a:spcAft>
              <a:buSzPts val="1800"/>
              <a:buNone/>
            </a:pPr>
            <a:r>
              <a:rPr lang="en-US" sz="3000">
                <a:latin typeface="Times New Roman"/>
                <a:ea typeface="Times New Roman"/>
                <a:cs typeface="Times New Roman"/>
                <a:sym typeface="Times New Roman"/>
              </a:rPr>
              <a:t>Median (Middle value when sorted)</a:t>
            </a:r>
            <a:endParaRPr sz="3000">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US" sz="1600">
                <a:latin typeface="Times New Roman"/>
                <a:ea typeface="Times New Roman"/>
                <a:cs typeface="Times New Roman"/>
                <a:sym typeface="Times New Roman"/>
              </a:rPr>
              <a:t>Steps:</a:t>
            </a:r>
            <a:endParaRPr sz="1600">
              <a:latin typeface="Times New Roman"/>
              <a:ea typeface="Times New Roman"/>
              <a:cs typeface="Times New Roman"/>
              <a:sym typeface="Times New Roman"/>
            </a:endParaRPr>
          </a:p>
          <a:p>
            <a:pPr indent="-330200" lvl="0" marL="457200" rtl="0" algn="l">
              <a:lnSpc>
                <a:spcPct val="115000"/>
              </a:lnSpc>
              <a:spcBef>
                <a:spcPts val="1200"/>
              </a:spcBef>
              <a:spcAft>
                <a:spcPts val="0"/>
              </a:spcAft>
              <a:buSzPts val="1600"/>
              <a:buFont typeface="Times New Roman"/>
              <a:buChar char="●"/>
            </a:pPr>
            <a:r>
              <a:rPr lang="en-US" sz="1600">
                <a:latin typeface="Times New Roman"/>
                <a:ea typeface="Times New Roman"/>
                <a:cs typeface="Times New Roman"/>
                <a:sym typeface="Times New Roman"/>
              </a:rPr>
              <a:t>Arrange in order → 2, 4, 4, 6, 8 (already sorted)</a:t>
            </a:r>
            <a:br>
              <a:rPr lang="en-US" sz="1600">
                <a:latin typeface="Times New Roman"/>
                <a:ea typeface="Times New Roman"/>
                <a:cs typeface="Times New Roman"/>
                <a:sym typeface="Times New Roman"/>
              </a:rPr>
            </a:br>
            <a:endParaRPr sz="1600">
              <a:latin typeface="Times New Roman"/>
              <a:ea typeface="Times New Roman"/>
              <a:cs typeface="Times New Roman"/>
              <a:sym typeface="Times New Roman"/>
            </a:endParaRPr>
          </a:p>
          <a:p>
            <a:pPr indent="-330200" lvl="0" marL="457200" rtl="0" algn="l">
              <a:lnSpc>
                <a:spcPct val="115000"/>
              </a:lnSpc>
              <a:spcBef>
                <a:spcPts val="0"/>
              </a:spcBef>
              <a:spcAft>
                <a:spcPts val="0"/>
              </a:spcAft>
              <a:buSzPts val="1600"/>
              <a:buChar char="●"/>
            </a:pPr>
            <a:r>
              <a:rPr lang="en-US" sz="1600">
                <a:latin typeface="Times New Roman"/>
                <a:ea typeface="Times New Roman"/>
                <a:cs typeface="Times New Roman"/>
                <a:sym typeface="Times New Roman"/>
              </a:rPr>
              <a:t>Middle value (3rd value, since there are 5 numbers) = </a:t>
            </a:r>
            <a:r>
              <a:rPr b="1" lang="en-US" sz="1600">
                <a:latin typeface="Times New Roman"/>
                <a:ea typeface="Times New Roman"/>
                <a:cs typeface="Times New Roman"/>
                <a:sym typeface="Times New Roman"/>
              </a:rPr>
              <a:t>4</a:t>
            </a:r>
            <a:endParaRPr b="1" sz="1600">
              <a:latin typeface="Times New Roman"/>
              <a:ea typeface="Times New Roman"/>
              <a:cs typeface="Times New Roman"/>
              <a:sym typeface="Times New Roman"/>
            </a:endParaRPr>
          </a:p>
          <a:p>
            <a:pPr indent="0" lvl="0" marL="0" rtl="0" algn="l">
              <a:lnSpc>
                <a:spcPct val="90000"/>
              </a:lnSpc>
              <a:spcBef>
                <a:spcPts val="1200"/>
              </a:spcBef>
              <a:spcAft>
                <a:spcPts val="0"/>
              </a:spcAft>
              <a:buSzPts val="1800"/>
              <a:buNone/>
            </a:pPr>
            <a:r>
              <a:t/>
            </a:r>
            <a:endParaRPr/>
          </a:p>
        </p:txBody>
      </p:sp>
      <p:sp>
        <p:nvSpPr>
          <p:cNvPr id="1354" name="Google Shape;1354;p12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1355" name="Google Shape;1355;p129"/>
          <p:cNvPicPr preferRelativeResize="0"/>
          <p:nvPr/>
        </p:nvPicPr>
        <p:blipFill rotWithShape="1">
          <a:blip r:embed="rId3">
            <a:alphaModFix/>
          </a:blip>
          <a:srcRect b="68923" l="51014" r="30347" t="22036"/>
          <a:stretch/>
        </p:blipFill>
        <p:spPr>
          <a:xfrm>
            <a:off x="1086550" y="1825625"/>
            <a:ext cx="3450052" cy="940927"/>
          </a:xfrm>
          <a:prstGeom prst="rect">
            <a:avLst/>
          </a:prstGeom>
          <a:noFill/>
          <a:ln>
            <a:noFill/>
          </a:ln>
        </p:spPr>
      </p:pic>
      <p:sp>
        <p:nvSpPr>
          <p:cNvPr id="1356" name="Google Shape;1356;p129"/>
          <p:cNvSpPr txBox="1"/>
          <p:nvPr/>
        </p:nvSpPr>
        <p:spPr>
          <a:xfrm>
            <a:off x="6591400" y="1738075"/>
            <a:ext cx="4957500" cy="435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Mode (Most frequent value)</a:t>
            </a:r>
            <a:endParaRPr b="0" i="0" sz="2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Frequency: 2 (once), 4 (twice), 6 (once), 8 (once)</a:t>
            </a:r>
            <a:endParaRPr b="0" i="0" sz="2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The number 4 occurs most often.</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sp>
        <p:nvSpPr>
          <p:cNvPr id="1362" name="Google Shape;1362;p13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Median formula</a:t>
            </a:r>
            <a:endParaRPr/>
          </a:p>
        </p:txBody>
      </p:sp>
      <p:sp>
        <p:nvSpPr>
          <p:cNvPr id="1363" name="Google Shape;1363;p13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t/>
            </a:r>
            <a:endParaRPr/>
          </a:p>
        </p:txBody>
      </p:sp>
      <p:sp>
        <p:nvSpPr>
          <p:cNvPr id="1364" name="Google Shape;1364;p13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1365" name="Google Shape;1365;p130"/>
          <p:cNvPicPr preferRelativeResize="0"/>
          <p:nvPr/>
        </p:nvPicPr>
        <p:blipFill rotWithShape="1">
          <a:blip r:embed="rId3">
            <a:alphaModFix/>
          </a:blip>
          <a:srcRect b="30347" l="29667" r="25264" t="41324"/>
          <a:stretch/>
        </p:blipFill>
        <p:spPr>
          <a:xfrm>
            <a:off x="923850" y="1825625"/>
            <a:ext cx="10515601" cy="377660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131"/>
          <p:cNvSpPr txBox="1"/>
          <p:nvPr>
            <p:ph type="title"/>
          </p:nvPr>
        </p:nvSpPr>
        <p:spPr>
          <a:xfrm>
            <a:off x="838199" y="1365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1E4E79"/>
              </a:buClr>
              <a:buSzPts val="4400"/>
              <a:buFont typeface="Calibri"/>
              <a:buNone/>
            </a:pPr>
            <a:r>
              <a:rPr lang="en-US">
                <a:solidFill>
                  <a:srgbClr val="1E4E79"/>
                </a:solidFill>
              </a:rPr>
              <a:t>Descriptive Statistics : Measure</a:t>
            </a:r>
            <a:endParaRPr>
              <a:solidFill>
                <a:srgbClr val="1E4E79"/>
              </a:solidFill>
            </a:endParaRPr>
          </a:p>
        </p:txBody>
      </p:sp>
      <p:sp>
        <p:nvSpPr>
          <p:cNvPr id="1371" name="Google Shape;1371;p1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solidFill>
                  <a:srgbClr val="1E4E79"/>
                </a:solidFill>
                <a:latin typeface="Arial"/>
                <a:ea typeface="Arial"/>
                <a:cs typeface="Arial"/>
                <a:sym typeface="Arial"/>
              </a:rPr>
              <a:t>2/13/2024</a:t>
            </a:r>
            <a:endParaRPr sz="1400">
              <a:solidFill>
                <a:srgbClr val="1E4E79"/>
              </a:solidFill>
              <a:latin typeface="Arial"/>
              <a:ea typeface="Arial"/>
              <a:cs typeface="Arial"/>
              <a:sym typeface="Arial"/>
            </a:endParaRPr>
          </a:p>
        </p:txBody>
      </p:sp>
      <p:sp>
        <p:nvSpPr>
          <p:cNvPr id="1372" name="Google Shape;1372;p1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1400">
                <a:solidFill>
                  <a:srgbClr val="1E4E79"/>
                </a:solidFill>
                <a:latin typeface="Arial"/>
                <a:ea typeface="Arial"/>
                <a:cs typeface="Arial"/>
                <a:sym typeface="Arial"/>
              </a:rPr>
              <a:t>Dr. Ravirajsinh Vaghela</a:t>
            </a:r>
            <a:endParaRPr sz="1400">
              <a:solidFill>
                <a:srgbClr val="1E4E79"/>
              </a:solidFill>
              <a:latin typeface="Arial"/>
              <a:ea typeface="Arial"/>
              <a:cs typeface="Arial"/>
              <a:sym typeface="Arial"/>
            </a:endParaRPr>
          </a:p>
        </p:txBody>
      </p:sp>
      <p:sp>
        <p:nvSpPr>
          <p:cNvPr id="1373" name="Google Shape;1373;p1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sz="1400">
                <a:solidFill>
                  <a:srgbClr val="1E4E79"/>
                </a:solidFill>
                <a:latin typeface="Arial"/>
                <a:ea typeface="Arial"/>
                <a:cs typeface="Arial"/>
                <a:sym typeface="Arial"/>
              </a:rPr>
              <a:t>‹#›</a:t>
            </a:fld>
            <a:endParaRPr sz="1400">
              <a:solidFill>
                <a:srgbClr val="1E4E79"/>
              </a:solidFill>
              <a:latin typeface="Arial"/>
              <a:ea typeface="Arial"/>
              <a:cs typeface="Arial"/>
              <a:sym typeface="Arial"/>
            </a:endParaRPr>
          </a:p>
        </p:txBody>
      </p:sp>
      <p:pic>
        <p:nvPicPr>
          <p:cNvPr descr="ST6" id="1374" name="Google Shape;1374;p131"/>
          <p:cNvPicPr preferRelativeResize="0"/>
          <p:nvPr>
            <p:ph idx="1" type="body"/>
          </p:nvPr>
        </p:nvPicPr>
        <p:blipFill rotWithShape="1">
          <a:blip r:embed="rId3">
            <a:alphaModFix/>
          </a:blip>
          <a:srcRect b="0" l="0" r="0" t="0"/>
          <a:stretch/>
        </p:blipFill>
        <p:spPr>
          <a:xfrm>
            <a:off x="559116" y="1188782"/>
            <a:ext cx="11073765" cy="4287520"/>
          </a:xfrm>
          <a:prstGeom prst="rect">
            <a:avLst/>
          </a:prstGeom>
          <a:noFill/>
          <a:ln>
            <a:noFill/>
          </a:ln>
        </p:spPr>
      </p:pic>
      <p:pic>
        <p:nvPicPr>
          <p:cNvPr descr="ST7" id="1375" name="Google Shape;1375;p131"/>
          <p:cNvPicPr preferRelativeResize="0"/>
          <p:nvPr/>
        </p:nvPicPr>
        <p:blipFill rotWithShape="1">
          <a:blip r:embed="rId4">
            <a:alphaModFix/>
          </a:blip>
          <a:srcRect b="0" l="2479" r="2778" t="83103"/>
          <a:stretch/>
        </p:blipFill>
        <p:spPr>
          <a:xfrm>
            <a:off x="559115" y="5476302"/>
            <a:ext cx="11073765" cy="730803"/>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132"/>
          <p:cNvSpPr txBox="1"/>
          <p:nvPr>
            <p:ph type="title"/>
          </p:nvPr>
        </p:nvSpPr>
        <p:spPr>
          <a:xfrm>
            <a:off x="838200" y="0"/>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1E4E79"/>
              </a:buClr>
              <a:buSzPts val="4400"/>
              <a:buFont typeface="Calibri"/>
              <a:buNone/>
            </a:pPr>
            <a:r>
              <a:rPr lang="en-US">
                <a:solidFill>
                  <a:srgbClr val="1E4E79"/>
                </a:solidFill>
              </a:rPr>
              <a:t>Descriptive Statistics : Measure</a:t>
            </a:r>
            <a:endParaRPr>
              <a:solidFill>
                <a:srgbClr val="1E4E79"/>
              </a:solidFill>
            </a:endParaRPr>
          </a:p>
        </p:txBody>
      </p:sp>
      <p:sp>
        <p:nvSpPr>
          <p:cNvPr id="1381" name="Google Shape;1381;p1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solidFill>
                  <a:srgbClr val="1E4E79"/>
                </a:solidFill>
                <a:latin typeface="Arial"/>
                <a:ea typeface="Arial"/>
                <a:cs typeface="Arial"/>
                <a:sym typeface="Arial"/>
              </a:rPr>
              <a:t>2/13/2024</a:t>
            </a:r>
            <a:endParaRPr sz="1400">
              <a:solidFill>
                <a:srgbClr val="1E4E79"/>
              </a:solidFill>
              <a:latin typeface="Arial"/>
              <a:ea typeface="Arial"/>
              <a:cs typeface="Arial"/>
              <a:sym typeface="Arial"/>
            </a:endParaRPr>
          </a:p>
        </p:txBody>
      </p:sp>
      <p:sp>
        <p:nvSpPr>
          <p:cNvPr id="1382" name="Google Shape;1382;p1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1400">
                <a:solidFill>
                  <a:srgbClr val="1E4E79"/>
                </a:solidFill>
                <a:latin typeface="Arial"/>
                <a:ea typeface="Arial"/>
                <a:cs typeface="Arial"/>
                <a:sym typeface="Arial"/>
              </a:rPr>
              <a:t>Dr. Ravirajsinh Vaghela</a:t>
            </a:r>
            <a:endParaRPr sz="1400">
              <a:solidFill>
                <a:srgbClr val="1E4E79"/>
              </a:solidFill>
              <a:latin typeface="Arial"/>
              <a:ea typeface="Arial"/>
              <a:cs typeface="Arial"/>
              <a:sym typeface="Arial"/>
            </a:endParaRPr>
          </a:p>
        </p:txBody>
      </p:sp>
      <p:sp>
        <p:nvSpPr>
          <p:cNvPr id="1383" name="Google Shape;1383;p1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sz="1400">
                <a:solidFill>
                  <a:srgbClr val="1E4E79"/>
                </a:solidFill>
                <a:latin typeface="Arial"/>
                <a:ea typeface="Arial"/>
                <a:cs typeface="Arial"/>
                <a:sym typeface="Arial"/>
              </a:rPr>
              <a:t>‹#›</a:t>
            </a:fld>
            <a:endParaRPr sz="1400">
              <a:solidFill>
                <a:srgbClr val="1E4E79"/>
              </a:solidFill>
              <a:latin typeface="Arial"/>
              <a:ea typeface="Arial"/>
              <a:cs typeface="Arial"/>
              <a:sym typeface="Arial"/>
            </a:endParaRPr>
          </a:p>
        </p:txBody>
      </p:sp>
      <p:pic>
        <p:nvPicPr>
          <p:cNvPr descr="ST8" id="1384" name="Google Shape;1384;p132"/>
          <p:cNvPicPr preferRelativeResize="0"/>
          <p:nvPr>
            <p:ph idx="1" type="body"/>
          </p:nvPr>
        </p:nvPicPr>
        <p:blipFill rotWithShape="1">
          <a:blip r:embed="rId3">
            <a:alphaModFix/>
          </a:blip>
          <a:srcRect b="0" l="0" r="0" t="0"/>
          <a:stretch/>
        </p:blipFill>
        <p:spPr>
          <a:xfrm>
            <a:off x="798195" y="1061208"/>
            <a:ext cx="10555605" cy="3890010"/>
          </a:xfrm>
          <a:prstGeom prst="rect">
            <a:avLst/>
          </a:prstGeom>
          <a:noFill/>
          <a:ln>
            <a:noFill/>
          </a:ln>
        </p:spPr>
      </p:pic>
      <p:pic>
        <p:nvPicPr>
          <p:cNvPr descr="ST9" id="1385" name="Google Shape;1385;p132"/>
          <p:cNvPicPr preferRelativeResize="0"/>
          <p:nvPr/>
        </p:nvPicPr>
        <p:blipFill rotWithShape="1">
          <a:blip r:embed="rId4">
            <a:alphaModFix/>
          </a:blip>
          <a:srcRect b="3381" l="0" r="0" t="79053"/>
          <a:stretch/>
        </p:blipFill>
        <p:spPr>
          <a:xfrm>
            <a:off x="798195" y="4951218"/>
            <a:ext cx="10555605" cy="70792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14"/>
          <p:cNvSpPr txBox="1"/>
          <p:nvPr>
            <p:ph type="title"/>
          </p:nvPr>
        </p:nvSpPr>
        <p:spPr>
          <a:xfrm>
            <a:off x="508025" y="339969"/>
            <a:ext cx="4082100" cy="585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rial"/>
              <a:buNone/>
            </a:pPr>
            <a:r>
              <a:rPr lang="en-US"/>
              <a:t>Turing Test</a:t>
            </a:r>
            <a:endParaRPr/>
          </a:p>
        </p:txBody>
      </p:sp>
      <p:sp>
        <p:nvSpPr>
          <p:cNvPr id="293" name="Google Shape;293;p14"/>
          <p:cNvSpPr txBox="1"/>
          <p:nvPr>
            <p:ph idx="5" type="body"/>
          </p:nvPr>
        </p:nvSpPr>
        <p:spPr>
          <a:xfrm>
            <a:off x="4237200" y="1585113"/>
            <a:ext cx="7788300" cy="3651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SzPts val="1400"/>
              <a:buNone/>
            </a:pPr>
            <a:r>
              <a:rPr lang="en-US" sz="2100"/>
              <a:t>Acting Humanly: The Turing Test proposed by Alan Turing (1950)</a:t>
            </a:r>
            <a:endParaRPr sz="2100"/>
          </a:p>
        </p:txBody>
      </p:sp>
      <p:sp>
        <p:nvSpPr>
          <p:cNvPr id="294" name="Google Shape;294;p14"/>
          <p:cNvSpPr txBox="1"/>
          <p:nvPr>
            <p:ph idx="6" type="body"/>
          </p:nvPr>
        </p:nvSpPr>
        <p:spPr>
          <a:xfrm>
            <a:off x="4739699" y="2609450"/>
            <a:ext cx="7285800" cy="585900"/>
          </a:xfrm>
          <a:prstGeom prst="rect">
            <a:avLst/>
          </a:prstGeom>
          <a:noFill/>
          <a:ln>
            <a:noFill/>
          </a:ln>
        </p:spPr>
        <p:txBody>
          <a:bodyPr anchorCtr="0" anchor="t" bIns="45700" lIns="91425" spcFirstLastPara="1" rIns="91425" wrap="square" tIns="45700">
            <a:noAutofit/>
          </a:bodyPr>
          <a:lstStyle/>
          <a:p>
            <a:pPr indent="0" lvl="0" marL="25400" marR="0" rtl="0" algn="just">
              <a:lnSpc>
                <a:spcPct val="90000"/>
              </a:lnSpc>
              <a:spcBef>
                <a:spcPts val="0"/>
              </a:spcBef>
              <a:spcAft>
                <a:spcPts val="0"/>
              </a:spcAft>
              <a:buClr>
                <a:schemeClr val="dk1"/>
              </a:buClr>
              <a:buSzPts val="2400"/>
              <a:buFont typeface="Arial"/>
              <a:buNone/>
            </a:pPr>
            <a:r>
              <a:rPr lang="en-US" sz="2100"/>
              <a:t>A Turing Test is a method of inquiry for determining whether or not a computer is capable of thinking like a human being.</a:t>
            </a:r>
            <a:endParaRPr sz="2100"/>
          </a:p>
        </p:txBody>
      </p:sp>
      <p:sp>
        <p:nvSpPr>
          <p:cNvPr id="295" name="Google Shape;295;p14"/>
          <p:cNvSpPr txBox="1"/>
          <p:nvPr/>
        </p:nvSpPr>
        <p:spPr>
          <a:xfrm>
            <a:off x="5892647" y="4749427"/>
            <a:ext cx="5922600" cy="639300"/>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0"/>
              </a:spcBef>
              <a:spcAft>
                <a:spcPts val="0"/>
              </a:spcAft>
              <a:buClr>
                <a:schemeClr val="dk1"/>
              </a:buClr>
              <a:buSzPts val="1800"/>
              <a:buFont typeface="Calibri"/>
              <a:buNone/>
            </a:pPr>
            <a:r>
              <a:rPr b="0" i="0" lang="en-US" sz="2200" u="none" cap="none" strike="noStrike">
                <a:solidFill>
                  <a:schemeClr val="dk1"/>
                </a:solidFill>
                <a:latin typeface="Calibri"/>
                <a:ea typeface="Calibri"/>
                <a:cs typeface="Calibri"/>
                <a:sym typeface="Calibri"/>
              </a:rPr>
              <a:t>The computer would try to remain indistinguishable from human as much as possible</a:t>
            </a:r>
            <a:endParaRPr b="0" i="0" sz="2200" u="none" cap="none" strike="noStrike">
              <a:solidFill>
                <a:schemeClr val="dk1"/>
              </a:solidFill>
              <a:latin typeface="Calibri"/>
              <a:ea typeface="Calibri"/>
              <a:cs typeface="Calibri"/>
              <a:sym typeface="Calibri"/>
            </a:endParaRPr>
          </a:p>
        </p:txBody>
      </p:sp>
      <p:pic>
        <p:nvPicPr>
          <p:cNvPr descr="File:Turing-test.gif - Wikimedia Commons" id="296" name="Google Shape;296;p14"/>
          <p:cNvPicPr preferRelativeResize="0"/>
          <p:nvPr/>
        </p:nvPicPr>
        <p:blipFill rotWithShape="1">
          <a:blip r:embed="rId3">
            <a:alphaModFix/>
          </a:blip>
          <a:srcRect b="0" l="0" r="0" t="0"/>
          <a:stretch/>
        </p:blipFill>
        <p:spPr>
          <a:xfrm>
            <a:off x="132700" y="2687875"/>
            <a:ext cx="3222675" cy="3222675"/>
          </a:xfrm>
          <a:prstGeom prst="rect">
            <a:avLst/>
          </a:prstGeom>
          <a:noFill/>
          <a:ln>
            <a:noFill/>
          </a:ln>
        </p:spPr>
      </p:pic>
      <p:sp>
        <p:nvSpPr>
          <p:cNvPr id="297" name="Google Shape;297;p14"/>
          <p:cNvSpPr txBox="1"/>
          <p:nvPr/>
        </p:nvSpPr>
        <p:spPr>
          <a:xfrm>
            <a:off x="5248636" y="3691888"/>
            <a:ext cx="6777000" cy="585900"/>
          </a:xfrm>
          <a:prstGeom prst="rect">
            <a:avLst/>
          </a:prstGeom>
          <a:noFill/>
          <a:ln>
            <a:noFill/>
          </a:ln>
        </p:spPr>
        <p:txBody>
          <a:bodyPr anchorCtr="0" anchor="t" bIns="45700" lIns="91425" spcFirstLastPara="1" rIns="91425" wrap="square" tIns="45700">
            <a:noAutofit/>
          </a:bodyPr>
          <a:lstStyle/>
          <a:p>
            <a:pPr indent="0" lvl="0" marL="25400" marR="0" rtl="0" algn="just">
              <a:lnSpc>
                <a:spcPct val="80000"/>
              </a:lnSpc>
              <a:spcBef>
                <a:spcPts val="0"/>
              </a:spcBef>
              <a:spcAft>
                <a:spcPts val="0"/>
              </a:spcAft>
              <a:buClr>
                <a:schemeClr val="dk1"/>
              </a:buClr>
              <a:buSzPts val="2400"/>
              <a:buFont typeface="Arial"/>
              <a:buNone/>
            </a:pPr>
            <a:r>
              <a:rPr b="0" i="0" lang="en-US" sz="2130" u="none" cap="none" strike="noStrike">
                <a:solidFill>
                  <a:schemeClr val="dk1"/>
                </a:solidFill>
                <a:latin typeface="Calibri"/>
                <a:ea typeface="Calibri"/>
                <a:cs typeface="Calibri"/>
                <a:sym typeface="Calibri"/>
              </a:rPr>
              <a:t>The interrogator job is to try and figure out which one is human and which one is computer by asking questions to both of them. </a:t>
            </a:r>
            <a:r>
              <a:rPr b="0" i="0" lang="en-US" sz="1790" u="none" cap="none" strike="noStrike">
                <a:solidFill>
                  <a:schemeClr val="dk1"/>
                </a:solidFill>
                <a:latin typeface="Arial"/>
                <a:ea typeface="Arial"/>
                <a:cs typeface="Arial"/>
                <a:sym typeface="Arial"/>
              </a:rPr>
              <a:t> </a:t>
            </a:r>
            <a:endParaRPr b="0" i="0" sz="2130" u="none" cap="none" strike="noStrike">
              <a:solidFill>
                <a:schemeClr val="dk1"/>
              </a:solidFill>
              <a:latin typeface="Calibri"/>
              <a:ea typeface="Calibri"/>
              <a:cs typeface="Calibri"/>
              <a:sym typeface="Calibri"/>
            </a:endParaRPr>
          </a:p>
        </p:txBody>
      </p:sp>
      <p:sp>
        <p:nvSpPr>
          <p:cNvPr id="298" name="Google Shape;298;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898989"/>
              </a:buClr>
              <a:buSzPts val="1400"/>
              <a:buFont typeface="Calibri"/>
              <a:buNone/>
            </a:pPr>
            <a:r>
              <a:rPr lang="en-US"/>
              <a:t>2/13/2024</a:t>
            </a:r>
            <a:endParaRPr/>
          </a:p>
        </p:txBody>
      </p:sp>
      <p:sp>
        <p:nvSpPr>
          <p:cNvPr id="299" name="Google Shape;299;p14"/>
          <p:cNvSpPr txBox="1"/>
          <p:nvPr>
            <p:ph idx="12" type="sldNum"/>
          </p:nvPr>
        </p:nvSpPr>
        <p:spPr>
          <a:xfrm>
            <a:off x="10810874" y="6356350"/>
            <a:ext cx="542925"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88888"/>
              </a:buClr>
              <a:buSzPts val="900"/>
              <a:buFont typeface="Arial"/>
              <a:buNone/>
            </a:pPr>
            <a:fld id="{00000000-1234-1234-1234-123412341234}" type="slidenum">
              <a:rPr lang="en-US"/>
              <a:t>‹#›</a:t>
            </a:fld>
            <a:endParaRPr/>
          </a:p>
        </p:txBody>
      </p:sp>
      <p:sp>
        <p:nvSpPr>
          <p:cNvPr id="300" name="Google Shape;300;p14"/>
          <p:cNvSpPr txBox="1"/>
          <p:nvPr>
            <p:ph idx="11" type="ftr"/>
          </p:nvPr>
        </p:nvSpPr>
        <p:spPr>
          <a:xfrm>
            <a:off x="6749143" y="6356350"/>
            <a:ext cx="377598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88888"/>
              </a:buClr>
              <a:buSzPts val="1400"/>
              <a:buFont typeface="Calibri"/>
              <a:buNone/>
            </a:pPr>
            <a:r>
              <a:rPr lang="en-US"/>
              <a:t>Dr. Ravirajsinh Vaghela</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sp>
        <p:nvSpPr>
          <p:cNvPr id="1390" name="Google Shape;1390;p133"/>
          <p:cNvSpPr txBox="1"/>
          <p:nvPr>
            <p:ph type="title"/>
          </p:nvPr>
        </p:nvSpPr>
        <p:spPr>
          <a:xfrm>
            <a:off x="838200" y="0"/>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1E4E79"/>
              </a:buClr>
              <a:buSzPts val="4400"/>
              <a:buFont typeface="Calibri"/>
              <a:buNone/>
            </a:pPr>
            <a:r>
              <a:rPr lang="en-US">
                <a:solidFill>
                  <a:srgbClr val="1E4E79"/>
                </a:solidFill>
              </a:rPr>
              <a:t>Descriptive Statistics : Measure</a:t>
            </a:r>
            <a:endParaRPr>
              <a:solidFill>
                <a:srgbClr val="1E4E79"/>
              </a:solidFill>
            </a:endParaRPr>
          </a:p>
        </p:txBody>
      </p:sp>
      <p:sp>
        <p:nvSpPr>
          <p:cNvPr id="1391" name="Google Shape;1391;p1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solidFill>
                  <a:srgbClr val="1E4E79"/>
                </a:solidFill>
                <a:latin typeface="Arial"/>
                <a:ea typeface="Arial"/>
                <a:cs typeface="Arial"/>
                <a:sym typeface="Arial"/>
              </a:rPr>
              <a:t>2/13/2024</a:t>
            </a:r>
            <a:endParaRPr sz="1400">
              <a:solidFill>
                <a:srgbClr val="1E4E79"/>
              </a:solidFill>
              <a:latin typeface="Arial"/>
              <a:ea typeface="Arial"/>
              <a:cs typeface="Arial"/>
              <a:sym typeface="Arial"/>
            </a:endParaRPr>
          </a:p>
        </p:txBody>
      </p:sp>
      <p:sp>
        <p:nvSpPr>
          <p:cNvPr id="1392" name="Google Shape;1392;p1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1400">
                <a:solidFill>
                  <a:srgbClr val="1E4E79"/>
                </a:solidFill>
                <a:latin typeface="Arial"/>
                <a:ea typeface="Arial"/>
                <a:cs typeface="Arial"/>
                <a:sym typeface="Arial"/>
              </a:rPr>
              <a:t>Dr. Ravirajsinh Vaghela</a:t>
            </a:r>
            <a:endParaRPr sz="1400">
              <a:solidFill>
                <a:srgbClr val="1E4E79"/>
              </a:solidFill>
              <a:latin typeface="Arial"/>
              <a:ea typeface="Arial"/>
              <a:cs typeface="Arial"/>
              <a:sym typeface="Arial"/>
            </a:endParaRPr>
          </a:p>
        </p:txBody>
      </p:sp>
      <p:sp>
        <p:nvSpPr>
          <p:cNvPr id="1393" name="Google Shape;1393;p1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sz="1400">
                <a:solidFill>
                  <a:srgbClr val="1E4E79"/>
                </a:solidFill>
                <a:latin typeface="Arial"/>
                <a:ea typeface="Arial"/>
                <a:cs typeface="Arial"/>
                <a:sym typeface="Arial"/>
              </a:rPr>
              <a:t>‹#›</a:t>
            </a:fld>
            <a:endParaRPr sz="1400">
              <a:solidFill>
                <a:srgbClr val="1E4E79"/>
              </a:solidFill>
              <a:latin typeface="Arial"/>
              <a:ea typeface="Arial"/>
              <a:cs typeface="Arial"/>
              <a:sym typeface="Arial"/>
            </a:endParaRPr>
          </a:p>
        </p:txBody>
      </p:sp>
      <p:pic>
        <p:nvPicPr>
          <p:cNvPr descr="ST10" id="1394" name="Google Shape;1394;p133"/>
          <p:cNvPicPr preferRelativeResize="0"/>
          <p:nvPr>
            <p:ph idx="1" type="body"/>
          </p:nvPr>
        </p:nvPicPr>
        <p:blipFill rotWithShape="1">
          <a:blip r:embed="rId3">
            <a:alphaModFix/>
          </a:blip>
          <a:srcRect b="0" l="0" r="0" t="0"/>
          <a:stretch/>
        </p:blipFill>
        <p:spPr>
          <a:xfrm>
            <a:off x="469582" y="1097424"/>
            <a:ext cx="11252835" cy="4293870"/>
          </a:xfrm>
          <a:prstGeom prst="rect">
            <a:avLst/>
          </a:prstGeom>
          <a:noFill/>
          <a:ln>
            <a:noFill/>
          </a:ln>
        </p:spPr>
      </p:pic>
      <p:pic>
        <p:nvPicPr>
          <p:cNvPr descr="ST11" id="1395" name="Google Shape;1395;p133"/>
          <p:cNvPicPr preferRelativeResize="0"/>
          <p:nvPr/>
        </p:nvPicPr>
        <p:blipFill rotWithShape="1">
          <a:blip r:embed="rId4">
            <a:alphaModFix/>
          </a:blip>
          <a:srcRect b="6557" l="0" r="0" t="79924"/>
          <a:stretch/>
        </p:blipFill>
        <p:spPr>
          <a:xfrm>
            <a:off x="469582" y="5391294"/>
            <a:ext cx="11252835" cy="576887"/>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1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1E4E79"/>
              </a:buClr>
              <a:buSzPts val="4400"/>
              <a:buFont typeface="Calibri"/>
              <a:buNone/>
            </a:pPr>
            <a:r>
              <a:rPr lang="en-US">
                <a:solidFill>
                  <a:srgbClr val="1E4E79"/>
                </a:solidFill>
              </a:rPr>
              <a:t> Measure of Spread</a:t>
            </a:r>
            <a:endParaRPr>
              <a:solidFill>
                <a:srgbClr val="1E4E79"/>
              </a:solidFill>
            </a:endParaRPr>
          </a:p>
        </p:txBody>
      </p:sp>
      <p:sp>
        <p:nvSpPr>
          <p:cNvPr id="1401" name="Google Shape;1401;p1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solidFill>
                  <a:srgbClr val="1E4E79"/>
                </a:solidFill>
                <a:latin typeface="Arial"/>
                <a:ea typeface="Arial"/>
                <a:cs typeface="Arial"/>
                <a:sym typeface="Arial"/>
              </a:rPr>
              <a:t>2/13/2024</a:t>
            </a:r>
            <a:endParaRPr sz="1400">
              <a:solidFill>
                <a:srgbClr val="1E4E79"/>
              </a:solidFill>
              <a:latin typeface="Arial"/>
              <a:ea typeface="Arial"/>
              <a:cs typeface="Arial"/>
              <a:sym typeface="Arial"/>
            </a:endParaRPr>
          </a:p>
        </p:txBody>
      </p:sp>
      <p:sp>
        <p:nvSpPr>
          <p:cNvPr id="1402" name="Google Shape;1402;p134"/>
          <p:cNvSpPr txBox="1"/>
          <p:nvPr>
            <p:ph idx="11" type="ftr"/>
          </p:nvPr>
        </p:nvSpPr>
        <p:spPr>
          <a:xfrm>
            <a:off x="4038600" y="6355715"/>
            <a:ext cx="4137660" cy="36576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1400">
                <a:solidFill>
                  <a:srgbClr val="1E4E79"/>
                </a:solidFill>
                <a:latin typeface="Arial"/>
                <a:ea typeface="Arial"/>
                <a:cs typeface="Arial"/>
                <a:sym typeface="Arial"/>
              </a:rPr>
              <a:t>Dr. Ravirajsinh Vaghela</a:t>
            </a:r>
            <a:endParaRPr sz="1400">
              <a:solidFill>
                <a:srgbClr val="1E4E79"/>
              </a:solidFill>
              <a:latin typeface="Arial"/>
              <a:ea typeface="Arial"/>
              <a:cs typeface="Arial"/>
              <a:sym typeface="Arial"/>
            </a:endParaRPr>
          </a:p>
        </p:txBody>
      </p:sp>
      <p:sp>
        <p:nvSpPr>
          <p:cNvPr id="1403" name="Google Shape;1403;p1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sz="1400">
                <a:solidFill>
                  <a:srgbClr val="1E4E79"/>
                </a:solidFill>
                <a:latin typeface="Arial"/>
                <a:ea typeface="Arial"/>
                <a:cs typeface="Arial"/>
                <a:sym typeface="Arial"/>
              </a:rPr>
              <a:t>‹#›</a:t>
            </a:fld>
            <a:endParaRPr sz="1400">
              <a:solidFill>
                <a:srgbClr val="1E4E79"/>
              </a:solidFill>
              <a:latin typeface="Arial"/>
              <a:ea typeface="Arial"/>
              <a:cs typeface="Arial"/>
              <a:sym typeface="Arial"/>
            </a:endParaRPr>
          </a:p>
        </p:txBody>
      </p:sp>
      <p:pic>
        <p:nvPicPr>
          <p:cNvPr descr="Mat_8.JPG" id="1404" name="Google Shape;1404;p134"/>
          <p:cNvPicPr preferRelativeResize="0"/>
          <p:nvPr/>
        </p:nvPicPr>
        <p:blipFill rotWithShape="1">
          <a:blip r:embed="rId3">
            <a:alphaModFix/>
          </a:blip>
          <a:srcRect b="0" l="0" r="0" t="0"/>
          <a:stretch/>
        </p:blipFill>
        <p:spPr>
          <a:xfrm>
            <a:off x="1010375" y="1520875"/>
            <a:ext cx="10171250" cy="4741825"/>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1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1E4E79"/>
              </a:buClr>
              <a:buSzPts val="4400"/>
              <a:buFont typeface="Calibri"/>
              <a:buNone/>
            </a:pPr>
            <a:r>
              <a:rPr lang="en-US">
                <a:solidFill>
                  <a:srgbClr val="1E4E79"/>
                </a:solidFill>
              </a:rPr>
              <a:t> Measure of Spread</a:t>
            </a:r>
            <a:endParaRPr>
              <a:solidFill>
                <a:srgbClr val="1E4E79"/>
              </a:solidFill>
            </a:endParaRPr>
          </a:p>
        </p:txBody>
      </p:sp>
      <p:sp>
        <p:nvSpPr>
          <p:cNvPr id="1410" name="Google Shape;1410;p1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solidFill>
                  <a:srgbClr val="1E4E79"/>
                </a:solidFill>
                <a:latin typeface="Arial"/>
                <a:ea typeface="Arial"/>
                <a:cs typeface="Arial"/>
                <a:sym typeface="Arial"/>
              </a:rPr>
              <a:t>2/13/2024</a:t>
            </a:r>
            <a:endParaRPr sz="1400">
              <a:solidFill>
                <a:srgbClr val="1E4E79"/>
              </a:solidFill>
              <a:latin typeface="Arial"/>
              <a:ea typeface="Arial"/>
              <a:cs typeface="Arial"/>
              <a:sym typeface="Arial"/>
            </a:endParaRPr>
          </a:p>
        </p:txBody>
      </p:sp>
      <p:sp>
        <p:nvSpPr>
          <p:cNvPr id="1411" name="Google Shape;1411;p1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1400">
                <a:solidFill>
                  <a:srgbClr val="1E4E79"/>
                </a:solidFill>
                <a:latin typeface="Arial"/>
                <a:ea typeface="Arial"/>
                <a:cs typeface="Arial"/>
                <a:sym typeface="Arial"/>
              </a:rPr>
              <a:t>Dr. Ravirajsinh Vaghela</a:t>
            </a:r>
            <a:endParaRPr sz="1400">
              <a:solidFill>
                <a:srgbClr val="1E4E79"/>
              </a:solidFill>
              <a:latin typeface="Arial"/>
              <a:ea typeface="Arial"/>
              <a:cs typeface="Arial"/>
              <a:sym typeface="Arial"/>
            </a:endParaRPr>
          </a:p>
        </p:txBody>
      </p:sp>
      <p:sp>
        <p:nvSpPr>
          <p:cNvPr id="1412" name="Google Shape;1412;p1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sz="1400">
                <a:solidFill>
                  <a:srgbClr val="1E4E79"/>
                </a:solidFill>
                <a:latin typeface="Arial"/>
                <a:ea typeface="Arial"/>
                <a:cs typeface="Arial"/>
                <a:sym typeface="Arial"/>
              </a:rPr>
              <a:t>‹#›</a:t>
            </a:fld>
            <a:endParaRPr sz="1400">
              <a:solidFill>
                <a:srgbClr val="1E4E79"/>
              </a:solidFill>
              <a:latin typeface="Arial"/>
              <a:ea typeface="Arial"/>
              <a:cs typeface="Arial"/>
              <a:sym typeface="Arial"/>
            </a:endParaRPr>
          </a:p>
        </p:txBody>
      </p:sp>
      <p:pic>
        <p:nvPicPr>
          <p:cNvPr descr="ST12" id="1413" name="Google Shape;1413;p135"/>
          <p:cNvPicPr preferRelativeResize="0"/>
          <p:nvPr>
            <p:ph idx="1" type="body"/>
          </p:nvPr>
        </p:nvPicPr>
        <p:blipFill rotWithShape="1">
          <a:blip r:embed="rId3">
            <a:alphaModFix/>
          </a:blip>
          <a:srcRect b="0" l="0" r="0" t="0"/>
          <a:stretch/>
        </p:blipFill>
        <p:spPr>
          <a:xfrm>
            <a:off x="1204600" y="1567724"/>
            <a:ext cx="9810900" cy="447000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
        <p:nvSpPr>
          <p:cNvPr id="1418" name="Google Shape;1418;p1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1E4E79"/>
              </a:buClr>
              <a:buSzPts val="4400"/>
              <a:buFont typeface="Calibri"/>
              <a:buNone/>
            </a:pPr>
            <a:r>
              <a:rPr lang="en-US">
                <a:solidFill>
                  <a:srgbClr val="1E4E79"/>
                </a:solidFill>
              </a:rPr>
              <a:t> Measure of Spread</a:t>
            </a:r>
            <a:endParaRPr>
              <a:solidFill>
                <a:srgbClr val="1E4E79"/>
              </a:solidFill>
            </a:endParaRPr>
          </a:p>
        </p:txBody>
      </p:sp>
      <p:sp>
        <p:nvSpPr>
          <p:cNvPr id="1419" name="Google Shape;1419;p1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solidFill>
                  <a:srgbClr val="1E4E79"/>
                </a:solidFill>
                <a:latin typeface="Arial"/>
                <a:ea typeface="Arial"/>
                <a:cs typeface="Arial"/>
                <a:sym typeface="Arial"/>
              </a:rPr>
              <a:t>2/13/2024</a:t>
            </a:r>
            <a:endParaRPr sz="1400">
              <a:solidFill>
                <a:srgbClr val="1E4E79"/>
              </a:solidFill>
              <a:latin typeface="Arial"/>
              <a:ea typeface="Arial"/>
              <a:cs typeface="Arial"/>
              <a:sym typeface="Arial"/>
            </a:endParaRPr>
          </a:p>
        </p:txBody>
      </p:sp>
      <p:sp>
        <p:nvSpPr>
          <p:cNvPr id="1420" name="Google Shape;1420;p1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1400">
                <a:solidFill>
                  <a:srgbClr val="1E4E79"/>
                </a:solidFill>
                <a:latin typeface="Arial"/>
                <a:ea typeface="Arial"/>
                <a:cs typeface="Arial"/>
                <a:sym typeface="Arial"/>
              </a:rPr>
              <a:t>Dr. Ravirajsinh Vaghela</a:t>
            </a:r>
            <a:endParaRPr sz="1400">
              <a:solidFill>
                <a:srgbClr val="1E4E79"/>
              </a:solidFill>
              <a:latin typeface="Arial"/>
              <a:ea typeface="Arial"/>
              <a:cs typeface="Arial"/>
              <a:sym typeface="Arial"/>
            </a:endParaRPr>
          </a:p>
        </p:txBody>
      </p:sp>
      <p:sp>
        <p:nvSpPr>
          <p:cNvPr id="1421" name="Google Shape;1421;p1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sz="1400">
                <a:solidFill>
                  <a:srgbClr val="1E4E79"/>
                </a:solidFill>
                <a:latin typeface="Arial"/>
                <a:ea typeface="Arial"/>
                <a:cs typeface="Arial"/>
                <a:sym typeface="Arial"/>
              </a:rPr>
              <a:t>‹#›</a:t>
            </a:fld>
            <a:endParaRPr sz="1400">
              <a:solidFill>
                <a:srgbClr val="1E4E79"/>
              </a:solidFill>
              <a:latin typeface="Arial"/>
              <a:ea typeface="Arial"/>
              <a:cs typeface="Arial"/>
              <a:sym typeface="Arial"/>
            </a:endParaRPr>
          </a:p>
        </p:txBody>
      </p:sp>
      <p:pic>
        <p:nvPicPr>
          <p:cNvPr descr="ST16" id="1422" name="Google Shape;1422;p136"/>
          <p:cNvPicPr preferRelativeResize="0"/>
          <p:nvPr>
            <p:ph idx="1" type="body"/>
          </p:nvPr>
        </p:nvPicPr>
        <p:blipFill rotWithShape="1">
          <a:blip r:embed="rId3">
            <a:alphaModFix/>
          </a:blip>
          <a:srcRect b="0" l="0" r="0" t="0"/>
          <a:stretch/>
        </p:blipFill>
        <p:spPr>
          <a:xfrm>
            <a:off x="1157195" y="1474838"/>
            <a:ext cx="10196605" cy="4610981"/>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6" name="Shape 1426"/>
        <p:cNvGrpSpPr/>
        <p:nvPr/>
      </p:nvGrpSpPr>
      <p:grpSpPr>
        <a:xfrm>
          <a:off x="0" y="0"/>
          <a:ext cx="0" cy="0"/>
          <a:chOff x="0" y="0"/>
          <a:chExt cx="0" cy="0"/>
        </a:xfrm>
      </p:grpSpPr>
      <p:sp>
        <p:nvSpPr>
          <p:cNvPr id="1427" name="Google Shape;1427;p1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1E4E79"/>
              </a:buClr>
              <a:buSzPts val="4400"/>
              <a:buFont typeface="Calibri"/>
              <a:buNone/>
            </a:pPr>
            <a:r>
              <a:rPr lang="en-US">
                <a:solidFill>
                  <a:srgbClr val="1E4E79"/>
                </a:solidFill>
              </a:rPr>
              <a:t> Measure of Spread</a:t>
            </a:r>
            <a:endParaRPr>
              <a:solidFill>
                <a:srgbClr val="1E4E79"/>
              </a:solidFill>
            </a:endParaRPr>
          </a:p>
        </p:txBody>
      </p:sp>
      <p:sp>
        <p:nvSpPr>
          <p:cNvPr id="1428" name="Google Shape;1428;p1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solidFill>
                  <a:srgbClr val="1E4E79"/>
                </a:solidFill>
                <a:latin typeface="Arial"/>
                <a:ea typeface="Arial"/>
                <a:cs typeface="Arial"/>
                <a:sym typeface="Arial"/>
              </a:rPr>
              <a:t>2/13/2024</a:t>
            </a:r>
            <a:endParaRPr sz="1400">
              <a:solidFill>
                <a:srgbClr val="1E4E79"/>
              </a:solidFill>
              <a:latin typeface="Arial"/>
              <a:ea typeface="Arial"/>
              <a:cs typeface="Arial"/>
              <a:sym typeface="Arial"/>
            </a:endParaRPr>
          </a:p>
        </p:txBody>
      </p:sp>
      <p:sp>
        <p:nvSpPr>
          <p:cNvPr id="1429" name="Google Shape;1429;p1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1400">
                <a:solidFill>
                  <a:srgbClr val="1E4E79"/>
                </a:solidFill>
                <a:latin typeface="Arial"/>
                <a:ea typeface="Arial"/>
                <a:cs typeface="Arial"/>
                <a:sym typeface="Arial"/>
              </a:rPr>
              <a:t>Dr. Ravirajsinh Vaghela</a:t>
            </a:r>
            <a:endParaRPr sz="1400">
              <a:solidFill>
                <a:srgbClr val="1E4E79"/>
              </a:solidFill>
              <a:latin typeface="Arial"/>
              <a:ea typeface="Arial"/>
              <a:cs typeface="Arial"/>
              <a:sym typeface="Arial"/>
            </a:endParaRPr>
          </a:p>
        </p:txBody>
      </p:sp>
      <p:sp>
        <p:nvSpPr>
          <p:cNvPr id="1430" name="Google Shape;1430;p1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sz="1400">
                <a:solidFill>
                  <a:srgbClr val="1E4E79"/>
                </a:solidFill>
                <a:latin typeface="Arial"/>
                <a:ea typeface="Arial"/>
                <a:cs typeface="Arial"/>
                <a:sym typeface="Arial"/>
              </a:rPr>
              <a:t>‹#›</a:t>
            </a:fld>
            <a:endParaRPr sz="1400">
              <a:solidFill>
                <a:srgbClr val="1E4E79"/>
              </a:solidFill>
              <a:latin typeface="Arial"/>
              <a:ea typeface="Arial"/>
              <a:cs typeface="Arial"/>
              <a:sym typeface="Arial"/>
            </a:endParaRPr>
          </a:p>
        </p:txBody>
      </p:sp>
      <p:pic>
        <p:nvPicPr>
          <p:cNvPr descr="ST17" id="1431" name="Google Shape;1431;p137"/>
          <p:cNvPicPr preferRelativeResize="0"/>
          <p:nvPr>
            <p:ph idx="1" type="body"/>
          </p:nvPr>
        </p:nvPicPr>
        <p:blipFill rotWithShape="1">
          <a:blip r:embed="rId3">
            <a:alphaModFix/>
          </a:blip>
          <a:srcRect b="0" l="0" r="0" t="0"/>
          <a:stretch/>
        </p:blipFill>
        <p:spPr>
          <a:xfrm>
            <a:off x="1358265" y="1690370"/>
            <a:ext cx="9474835" cy="443230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p13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Range in Statistics</a:t>
            </a:r>
            <a:endParaRPr/>
          </a:p>
          <a:p>
            <a:pPr indent="0" lvl="0" marL="0" rtl="0" algn="l">
              <a:lnSpc>
                <a:spcPct val="90000"/>
              </a:lnSpc>
              <a:spcBef>
                <a:spcPts val="0"/>
              </a:spcBef>
              <a:spcAft>
                <a:spcPts val="0"/>
              </a:spcAft>
              <a:buSzPts val="1800"/>
              <a:buNone/>
            </a:pPr>
            <a:r>
              <a:t/>
            </a:r>
            <a:endParaRPr/>
          </a:p>
        </p:txBody>
      </p:sp>
      <p:sp>
        <p:nvSpPr>
          <p:cNvPr id="1438" name="Google Shape;1438;p13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a:t>The range is a measure of dispersion (spread).</a:t>
            </a:r>
            <a:endParaRPr/>
          </a:p>
          <a:p>
            <a:pPr indent="0" lvl="0" marL="0" rtl="0" algn="l">
              <a:lnSpc>
                <a:spcPct val="90000"/>
              </a:lnSpc>
              <a:spcBef>
                <a:spcPts val="1000"/>
              </a:spcBef>
              <a:spcAft>
                <a:spcPts val="0"/>
              </a:spcAft>
              <a:buSzPts val="1800"/>
              <a:buNone/>
            </a:pPr>
            <a:r>
              <a:t/>
            </a:r>
            <a:endParaRPr/>
          </a:p>
          <a:p>
            <a:pPr indent="0" lvl="0" marL="0" rtl="0" algn="l">
              <a:lnSpc>
                <a:spcPct val="90000"/>
              </a:lnSpc>
              <a:spcBef>
                <a:spcPts val="1000"/>
              </a:spcBef>
              <a:spcAft>
                <a:spcPts val="0"/>
              </a:spcAft>
              <a:buSzPts val="1800"/>
              <a:buNone/>
            </a:pPr>
            <a:r>
              <a:rPr lang="en-US"/>
              <a:t>It shows how far the data values are spread out by looking at the difference between the largest and smallest value.</a:t>
            </a:r>
            <a:endParaRPr/>
          </a:p>
          <a:p>
            <a:pPr indent="0" lvl="0" marL="0" rtl="0" algn="l">
              <a:lnSpc>
                <a:spcPct val="90000"/>
              </a:lnSpc>
              <a:spcBef>
                <a:spcPts val="1000"/>
              </a:spcBef>
              <a:spcAft>
                <a:spcPts val="0"/>
              </a:spcAft>
              <a:buSzPts val="1800"/>
              <a:buNone/>
            </a:pPr>
            <a:r>
              <a:rPr b="1" lang="en-US"/>
              <a:t>3, 7, 10, 15, 20</a:t>
            </a:r>
            <a:endParaRPr b="1"/>
          </a:p>
          <a:p>
            <a:pPr indent="0" lvl="0" marL="0" rtl="0" algn="l">
              <a:lnSpc>
                <a:spcPct val="90000"/>
              </a:lnSpc>
              <a:spcBef>
                <a:spcPts val="1000"/>
              </a:spcBef>
              <a:spcAft>
                <a:spcPts val="0"/>
              </a:spcAft>
              <a:buSzPts val="1800"/>
              <a:buNone/>
            </a:pPr>
            <a:r>
              <a:rPr lang="en-US"/>
              <a:t>Formula:</a:t>
            </a:r>
            <a:endParaRPr/>
          </a:p>
          <a:p>
            <a:pPr indent="0" lvl="0" marL="0" rtl="0" algn="l">
              <a:lnSpc>
                <a:spcPct val="90000"/>
              </a:lnSpc>
              <a:spcBef>
                <a:spcPts val="1000"/>
              </a:spcBef>
              <a:spcAft>
                <a:spcPts val="0"/>
              </a:spcAft>
              <a:buSzPts val="1800"/>
              <a:buNone/>
            </a:pPr>
            <a:r>
              <a:rPr lang="en-US"/>
              <a:t>Range = Maximum Value − Minimum Value</a:t>
            </a:r>
            <a:endParaRPr/>
          </a:p>
          <a:p>
            <a:pPr indent="0" lvl="0" marL="0" rtl="0" algn="l">
              <a:lnSpc>
                <a:spcPct val="90000"/>
              </a:lnSpc>
              <a:spcBef>
                <a:spcPts val="1000"/>
              </a:spcBef>
              <a:spcAft>
                <a:spcPts val="0"/>
              </a:spcAft>
              <a:buSzPts val="1800"/>
              <a:buNone/>
            </a:pPr>
            <a:r>
              <a:rPr lang="en-US"/>
              <a:t>Range(17) =20 - 3</a:t>
            </a:r>
            <a:endParaRPr/>
          </a:p>
          <a:p>
            <a:pPr indent="0" lvl="0" marL="0" rtl="0" algn="l">
              <a:lnSpc>
                <a:spcPct val="90000"/>
              </a:lnSpc>
              <a:spcBef>
                <a:spcPts val="1000"/>
              </a:spcBef>
              <a:spcAft>
                <a:spcPts val="0"/>
              </a:spcAft>
              <a:buSzPts val="1800"/>
              <a:buNone/>
            </a:pPr>
            <a:r>
              <a:t/>
            </a:r>
            <a:endParaRPr/>
          </a:p>
        </p:txBody>
      </p:sp>
      <p:sp>
        <p:nvSpPr>
          <p:cNvPr id="1439" name="Google Shape;1439;p13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p139"/>
          <p:cNvSpPr txBox="1"/>
          <p:nvPr>
            <p:ph type="title"/>
          </p:nvPr>
        </p:nvSpPr>
        <p:spPr>
          <a:xfrm>
            <a:off x="750575" y="158538"/>
            <a:ext cx="10515600" cy="1026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What is Interquartile Range (IQR)</a:t>
            </a:r>
            <a:endParaRPr/>
          </a:p>
        </p:txBody>
      </p:sp>
      <p:sp>
        <p:nvSpPr>
          <p:cNvPr id="1446" name="Google Shape;1446;p139"/>
          <p:cNvSpPr txBox="1"/>
          <p:nvPr>
            <p:ph idx="1" type="body"/>
          </p:nvPr>
        </p:nvSpPr>
        <p:spPr>
          <a:xfrm>
            <a:off x="750575" y="1190613"/>
            <a:ext cx="10515600" cy="13257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1000"/>
              </a:spcBef>
              <a:spcAft>
                <a:spcPts val="0"/>
              </a:spcAft>
              <a:buSzPct val="69498"/>
              <a:buNone/>
            </a:pPr>
            <a:r>
              <a:rPr lang="en-US">
                <a:latin typeface="Times New Roman"/>
                <a:ea typeface="Times New Roman"/>
                <a:cs typeface="Times New Roman"/>
                <a:sym typeface="Times New Roman"/>
              </a:rPr>
              <a:t>The IQR measures the spread of the middle 50% of the data.</a:t>
            </a:r>
            <a:endParaRPr>
              <a:latin typeface="Times New Roman"/>
              <a:ea typeface="Times New Roman"/>
              <a:cs typeface="Times New Roman"/>
              <a:sym typeface="Times New Roman"/>
            </a:endParaRPr>
          </a:p>
          <a:p>
            <a:pPr indent="0" lvl="0" marL="0" rtl="0" algn="l">
              <a:lnSpc>
                <a:spcPct val="90000"/>
              </a:lnSpc>
              <a:spcBef>
                <a:spcPts val="1000"/>
              </a:spcBef>
              <a:spcAft>
                <a:spcPts val="0"/>
              </a:spcAft>
              <a:buSzPct val="69498"/>
              <a:buNone/>
            </a:pPr>
            <a:r>
              <a:t/>
            </a:r>
            <a:endParaRPr>
              <a:latin typeface="Times New Roman"/>
              <a:ea typeface="Times New Roman"/>
              <a:cs typeface="Times New Roman"/>
              <a:sym typeface="Times New Roman"/>
            </a:endParaRPr>
          </a:p>
          <a:p>
            <a:pPr indent="0" lvl="0" marL="0" rtl="0" algn="l">
              <a:lnSpc>
                <a:spcPct val="90000"/>
              </a:lnSpc>
              <a:spcBef>
                <a:spcPts val="1000"/>
              </a:spcBef>
              <a:spcAft>
                <a:spcPts val="0"/>
              </a:spcAft>
              <a:buSzPct val="69498"/>
              <a:buNone/>
            </a:pPr>
            <a:r>
              <a:rPr lang="en-US">
                <a:latin typeface="Times New Roman"/>
                <a:ea typeface="Times New Roman"/>
                <a:cs typeface="Times New Roman"/>
                <a:sym typeface="Times New Roman"/>
              </a:rPr>
              <a:t>It reduces the effect of extreme values (outliers), unlike the range.</a:t>
            </a:r>
            <a:endParaRPr>
              <a:latin typeface="Times New Roman"/>
              <a:ea typeface="Times New Roman"/>
              <a:cs typeface="Times New Roman"/>
              <a:sym typeface="Times New Roman"/>
            </a:endParaRPr>
          </a:p>
        </p:txBody>
      </p:sp>
      <p:sp>
        <p:nvSpPr>
          <p:cNvPr id="1447" name="Google Shape;1447;p13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1448" name="Google Shape;1448;p139"/>
          <p:cNvSpPr txBox="1"/>
          <p:nvPr/>
        </p:nvSpPr>
        <p:spPr>
          <a:xfrm>
            <a:off x="9878235" y="1367088"/>
            <a:ext cx="2775881" cy="102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IQR=Q3​−Q1</a:t>
            </a:r>
            <a:endParaRPr b="0" i="0" sz="2800" u="none" cap="none" strike="noStrike">
              <a:solidFill>
                <a:schemeClr val="dk1"/>
              </a:solidFill>
              <a:latin typeface="Calibri"/>
              <a:ea typeface="Calibri"/>
              <a:cs typeface="Calibri"/>
              <a:sym typeface="Calibri"/>
            </a:endParaRPr>
          </a:p>
        </p:txBody>
      </p:sp>
      <p:sp>
        <p:nvSpPr>
          <p:cNvPr id="1449" name="Google Shape;1449;p139"/>
          <p:cNvSpPr txBox="1"/>
          <p:nvPr/>
        </p:nvSpPr>
        <p:spPr>
          <a:xfrm>
            <a:off x="750575" y="4070500"/>
            <a:ext cx="10515600" cy="24684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1000"/>
              </a:spcBef>
              <a:spcAft>
                <a:spcPts val="0"/>
              </a:spcAft>
              <a:buClr>
                <a:schemeClr val="dk1"/>
              </a:buClr>
              <a:buSzPts val="1100"/>
              <a:buFont typeface="Arial"/>
              <a:buNone/>
            </a:pPr>
            <a:r>
              <a:rPr b="0" i="0" lang="en-US" sz="2800" u="none" cap="none" strike="noStrike">
                <a:solidFill>
                  <a:schemeClr val="dk1"/>
                </a:solidFill>
                <a:latin typeface="Calibri"/>
                <a:ea typeface="Calibri"/>
                <a:cs typeface="Calibri"/>
                <a:sym typeface="Calibri"/>
              </a:rPr>
              <a:t>Arrange data in ascending order.</a:t>
            </a:r>
            <a:br>
              <a:rPr b="0" i="0" lang="en-US" sz="2800" u="none" cap="none" strike="noStrike">
                <a:solidFill>
                  <a:schemeClr val="dk1"/>
                </a:solidFill>
                <a:latin typeface="Calibri"/>
                <a:ea typeface="Calibri"/>
                <a:cs typeface="Calibri"/>
                <a:sym typeface="Calibri"/>
              </a:rPr>
            </a:br>
            <a:endParaRPr b="0" i="0" sz="28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1100"/>
              <a:buFont typeface="Arial"/>
              <a:buNone/>
            </a:pPr>
            <a:r>
              <a:rPr b="0" i="0" lang="en-US" sz="2800" u="none" cap="none" strike="noStrike">
                <a:solidFill>
                  <a:schemeClr val="dk1"/>
                </a:solidFill>
                <a:latin typeface="Calibri"/>
                <a:ea typeface="Calibri"/>
                <a:cs typeface="Calibri"/>
                <a:sym typeface="Calibri"/>
              </a:rPr>
              <a:t>Find Q1 (25% point) and Q3 (75% point).</a:t>
            </a:r>
            <a:br>
              <a:rPr b="0" i="0" lang="en-US" sz="2800" u="none" cap="none" strike="noStrike">
                <a:solidFill>
                  <a:schemeClr val="dk1"/>
                </a:solidFill>
                <a:latin typeface="Calibri"/>
                <a:ea typeface="Calibri"/>
                <a:cs typeface="Calibri"/>
                <a:sym typeface="Calibri"/>
              </a:rPr>
            </a:br>
            <a:endParaRPr b="0" i="0" sz="28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1100"/>
              <a:buFont typeface="Arial"/>
              <a:buNone/>
            </a:pPr>
            <a:r>
              <a:rPr b="0" i="0" lang="en-US" sz="2800" u="none" cap="none" strike="noStrike">
                <a:solidFill>
                  <a:schemeClr val="dk1"/>
                </a:solidFill>
                <a:latin typeface="Calibri"/>
                <a:ea typeface="Calibri"/>
                <a:cs typeface="Calibri"/>
                <a:sym typeface="Calibri"/>
              </a:rPr>
              <a:t>Subtract: Q3−Q1​.</a:t>
            </a:r>
            <a:endParaRPr/>
          </a:p>
          <a:p>
            <a:pPr indent="0" lvl="0" marL="0" marR="0" rtl="0" algn="l">
              <a:lnSpc>
                <a:spcPct val="90000"/>
              </a:lnSpc>
              <a:spcBef>
                <a:spcPts val="1000"/>
              </a:spcBef>
              <a:spcAft>
                <a:spcPts val="0"/>
              </a:spcAft>
              <a:buClr>
                <a:schemeClr val="dk1"/>
              </a:buClr>
              <a:buSzPts val="1800"/>
              <a:buFont typeface="Arial"/>
              <a:buNone/>
            </a:pPr>
            <a:r>
              <a:t/>
            </a:r>
            <a:endParaRPr b="0" i="0" sz="2800" u="none" cap="none" strike="noStrike">
              <a:solidFill>
                <a:schemeClr val="dk1"/>
              </a:solidFill>
              <a:latin typeface="Calibri"/>
              <a:ea typeface="Calibri"/>
              <a:cs typeface="Calibri"/>
              <a:sym typeface="Calibri"/>
            </a:endParaRPr>
          </a:p>
        </p:txBody>
      </p:sp>
      <p:sp>
        <p:nvSpPr>
          <p:cNvPr id="1450" name="Google Shape;1450;p139"/>
          <p:cNvSpPr txBox="1"/>
          <p:nvPr/>
        </p:nvSpPr>
        <p:spPr>
          <a:xfrm>
            <a:off x="750575" y="2931252"/>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1800"/>
              <a:buFont typeface="Calibri"/>
              <a:buNone/>
            </a:pPr>
            <a:r>
              <a:rPr b="0" i="0" lang="en-US" sz="4400" u="none" cap="none" strike="noStrike">
                <a:solidFill>
                  <a:schemeClr val="dk1"/>
                </a:solidFill>
                <a:latin typeface="Calibri"/>
                <a:ea typeface="Calibri"/>
                <a:cs typeface="Calibri"/>
                <a:sym typeface="Calibri"/>
              </a:rPr>
              <a:t>Steps to Calculate IQR (Ungrouped Data):</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sp>
        <p:nvSpPr>
          <p:cNvPr id="1456" name="Google Shape;1456;p140"/>
          <p:cNvSpPr txBox="1"/>
          <p:nvPr>
            <p:ph type="title"/>
          </p:nvPr>
        </p:nvSpPr>
        <p:spPr>
          <a:xfrm>
            <a:off x="838200" y="-373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6, 7, 15, 36, 39, 40, 41, 42, 43, 47, 49</a:t>
            </a:r>
            <a:endParaRPr/>
          </a:p>
        </p:txBody>
      </p:sp>
      <p:sp>
        <p:nvSpPr>
          <p:cNvPr id="1457" name="Google Shape;1457;p140"/>
          <p:cNvSpPr txBox="1"/>
          <p:nvPr>
            <p:ph idx="1" type="body"/>
          </p:nvPr>
        </p:nvSpPr>
        <p:spPr>
          <a:xfrm>
            <a:off x="671052" y="1187343"/>
            <a:ext cx="2396613" cy="156568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a:t>Number of observations n=11</a:t>
            </a:r>
            <a:endParaRPr/>
          </a:p>
        </p:txBody>
      </p:sp>
      <p:sp>
        <p:nvSpPr>
          <p:cNvPr id="1458" name="Google Shape;1458;p14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1459" name="Google Shape;1459;p140"/>
          <p:cNvPicPr preferRelativeResize="0"/>
          <p:nvPr/>
        </p:nvPicPr>
        <p:blipFill rotWithShape="1">
          <a:blip r:embed="rId3">
            <a:alphaModFix/>
          </a:blip>
          <a:srcRect b="21525" l="29593" r="23042" t="30188"/>
          <a:stretch/>
        </p:blipFill>
        <p:spPr>
          <a:xfrm>
            <a:off x="3379513" y="1111395"/>
            <a:ext cx="7583455" cy="5318902"/>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3" name="Shape 1463"/>
        <p:cNvGrpSpPr/>
        <p:nvPr/>
      </p:nvGrpSpPr>
      <p:grpSpPr>
        <a:xfrm>
          <a:off x="0" y="0"/>
          <a:ext cx="0" cy="0"/>
          <a:chOff x="0" y="0"/>
          <a:chExt cx="0" cy="0"/>
        </a:xfrm>
      </p:grpSpPr>
      <p:sp>
        <p:nvSpPr>
          <p:cNvPr id="1464" name="Google Shape;1464;p1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Example</a:t>
            </a:r>
            <a:endParaRPr/>
          </a:p>
        </p:txBody>
      </p:sp>
      <p:sp>
        <p:nvSpPr>
          <p:cNvPr id="1465" name="Google Shape;1465;p1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466" name="Google Shape;1466;p1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467" name="Google Shape;1467;p1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Example_3" id="1468" name="Google Shape;1468;p141"/>
          <p:cNvPicPr preferRelativeResize="0"/>
          <p:nvPr>
            <p:ph idx="1" type="body"/>
          </p:nvPr>
        </p:nvPicPr>
        <p:blipFill rotWithShape="1">
          <a:blip r:embed="rId3">
            <a:alphaModFix/>
          </a:blip>
          <a:srcRect b="0" l="42681" r="5368" t="0"/>
          <a:stretch/>
        </p:blipFill>
        <p:spPr>
          <a:xfrm>
            <a:off x="127821" y="1349375"/>
            <a:ext cx="2271252" cy="4798142"/>
          </a:xfrm>
          <a:prstGeom prst="rect">
            <a:avLst/>
          </a:prstGeom>
          <a:noFill/>
          <a:ln>
            <a:noFill/>
          </a:ln>
        </p:spPr>
      </p:pic>
      <p:pic>
        <p:nvPicPr>
          <p:cNvPr descr="ST20" id="1469" name="Google Shape;1469;p141"/>
          <p:cNvPicPr preferRelativeResize="0"/>
          <p:nvPr/>
        </p:nvPicPr>
        <p:blipFill rotWithShape="1">
          <a:blip r:embed="rId4">
            <a:alphaModFix/>
          </a:blip>
          <a:srcRect b="20839" l="36251" r="0" t="39291"/>
          <a:stretch/>
        </p:blipFill>
        <p:spPr>
          <a:xfrm>
            <a:off x="2399073" y="1337802"/>
            <a:ext cx="4651580" cy="1553497"/>
          </a:xfrm>
          <a:prstGeom prst="rect">
            <a:avLst/>
          </a:prstGeom>
          <a:noFill/>
          <a:ln>
            <a:noFill/>
          </a:ln>
        </p:spPr>
      </p:pic>
      <p:pic>
        <p:nvPicPr>
          <p:cNvPr descr="ST21" id="1470" name="Google Shape;1470;p141"/>
          <p:cNvPicPr preferRelativeResize="0"/>
          <p:nvPr/>
        </p:nvPicPr>
        <p:blipFill rotWithShape="1">
          <a:blip r:embed="rId5">
            <a:alphaModFix/>
          </a:blip>
          <a:srcRect b="17596" l="32832" r="582" t="11010"/>
          <a:stretch/>
        </p:blipFill>
        <p:spPr>
          <a:xfrm>
            <a:off x="2399073" y="2902872"/>
            <a:ext cx="4651580" cy="3244645"/>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1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Example</a:t>
            </a:r>
            <a:endParaRPr/>
          </a:p>
        </p:txBody>
      </p:sp>
      <p:sp>
        <p:nvSpPr>
          <p:cNvPr id="1476" name="Google Shape;1476;p1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477" name="Google Shape;1477;p1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478" name="Google Shape;1478;p1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ST22" id="1479" name="Google Shape;1479;p142"/>
          <p:cNvPicPr preferRelativeResize="0"/>
          <p:nvPr>
            <p:ph idx="2" type="body"/>
          </p:nvPr>
        </p:nvPicPr>
        <p:blipFill rotWithShape="1">
          <a:blip r:embed="rId3">
            <a:alphaModFix/>
          </a:blip>
          <a:srcRect b="0" l="0" r="0" t="0"/>
          <a:stretch/>
        </p:blipFill>
        <p:spPr>
          <a:xfrm>
            <a:off x="2216150" y="1243675"/>
            <a:ext cx="8855100" cy="5112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15"/>
          <p:cNvSpPr/>
          <p:nvPr/>
        </p:nvSpPr>
        <p:spPr>
          <a:xfrm>
            <a:off x="3318110" y="1264058"/>
            <a:ext cx="4572000" cy="4572000"/>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Roboto Condensed"/>
              <a:ea typeface="Roboto Condensed"/>
              <a:cs typeface="Roboto Condensed"/>
              <a:sym typeface="Roboto Condensed"/>
            </a:endParaRPr>
          </a:p>
        </p:txBody>
      </p:sp>
      <p:sp>
        <p:nvSpPr>
          <p:cNvPr id="306" name="Google Shape;306;p15"/>
          <p:cNvSpPr/>
          <p:nvPr/>
        </p:nvSpPr>
        <p:spPr>
          <a:xfrm>
            <a:off x="3775310" y="2178458"/>
            <a:ext cx="3657600" cy="3657600"/>
          </a:xfrm>
          <a:prstGeom prst="ellipse">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Roboto Condensed"/>
              <a:ea typeface="Roboto Condensed"/>
              <a:cs typeface="Roboto Condensed"/>
              <a:sym typeface="Roboto Condensed"/>
            </a:endParaRPr>
          </a:p>
        </p:txBody>
      </p:sp>
      <p:sp>
        <p:nvSpPr>
          <p:cNvPr id="307" name="Google Shape;307;p15"/>
          <p:cNvSpPr/>
          <p:nvPr/>
        </p:nvSpPr>
        <p:spPr>
          <a:xfrm>
            <a:off x="4232510" y="3092858"/>
            <a:ext cx="2743200" cy="2743200"/>
          </a:xfrm>
          <a:prstGeom prst="ellipse">
            <a:avLst/>
          </a:prstGeom>
          <a:solidFill>
            <a:srgbClr val="4BEB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Roboto Condensed"/>
              <a:ea typeface="Roboto Condensed"/>
              <a:cs typeface="Roboto Condensed"/>
              <a:sym typeface="Roboto Condensed"/>
            </a:endParaRPr>
          </a:p>
        </p:txBody>
      </p:sp>
      <p:sp>
        <p:nvSpPr>
          <p:cNvPr id="308" name="Google Shape;308;p15"/>
          <p:cNvSpPr/>
          <p:nvPr/>
        </p:nvSpPr>
        <p:spPr>
          <a:xfrm>
            <a:off x="1202707" y="1519485"/>
            <a:ext cx="4114800" cy="4114800"/>
          </a:xfrm>
          <a:prstGeom prst="ellipse">
            <a:avLst/>
          </a:prstGeom>
          <a:solidFill>
            <a:srgbClr val="F48CAF">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Roboto Condensed"/>
              <a:ea typeface="Roboto Condensed"/>
              <a:cs typeface="Roboto Condensed"/>
              <a:sym typeface="Roboto Condensed"/>
            </a:endParaRPr>
          </a:p>
        </p:txBody>
      </p:sp>
      <p:sp>
        <p:nvSpPr>
          <p:cNvPr id="309" name="Google Shape;309;p15"/>
          <p:cNvSpPr txBox="1"/>
          <p:nvPr/>
        </p:nvSpPr>
        <p:spPr>
          <a:xfrm>
            <a:off x="5434101" y="1412777"/>
            <a:ext cx="5514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3F7FF"/>
              </a:buClr>
              <a:buSzPts val="2800"/>
              <a:buFont typeface="Roboto Condensed"/>
              <a:buNone/>
            </a:pPr>
            <a:r>
              <a:rPr b="0" i="0" lang="en-US" sz="2800" u="none" cap="none" strike="noStrike">
                <a:solidFill>
                  <a:srgbClr val="C3F7FF"/>
                </a:solidFill>
                <a:latin typeface="Roboto Condensed"/>
                <a:ea typeface="Roboto Condensed"/>
                <a:cs typeface="Roboto Condensed"/>
                <a:sym typeface="Roboto Condensed"/>
              </a:rPr>
              <a:t>AI</a:t>
            </a:r>
            <a:endParaRPr b="0" i="0" sz="2800" u="none" cap="none" strike="noStrike">
              <a:solidFill>
                <a:srgbClr val="C3F7FF"/>
              </a:solidFill>
              <a:latin typeface="Roboto Condensed"/>
              <a:ea typeface="Roboto Condensed"/>
              <a:cs typeface="Roboto Condensed"/>
              <a:sym typeface="Roboto Condensed"/>
            </a:endParaRPr>
          </a:p>
        </p:txBody>
      </p:sp>
      <p:sp>
        <p:nvSpPr>
          <p:cNvPr id="310" name="Google Shape;310;p15"/>
          <p:cNvSpPr txBox="1"/>
          <p:nvPr/>
        </p:nvSpPr>
        <p:spPr>
          <a:xfrm>
            <a:off x="7528399" y="786647"/>
            <a:ext cx="2921100" cy="9234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70C0"/>
              </a:buClr>
              <a:buSzPts val="1800"/>
              <a:buFont typeface="Roboto Condensed"/>
              <a:buNone/>
            </a:pPr>
            <a:r>
              <a:rPr b="0" i="0" lang="en-US" sz="1800" u="none" cap="none" strike="noStrike">
                <a:solidFill>
                  <a:srgbClr val="0070C0"/>
                </a:solidFill>
                <a:latin typeface="Roboto Condensed"/>
                <a:ea typeface="Roboto Condensed"/>
                <a:cs typeface="Roboto Condensed"/>
                <a:sym typeface="Roboto Condensed"/>
              </a:rPr>
              <a:t>Technique that enables machines to mimic human behavior</a:t>
            </a:r>
            <a:endParaRPr b="0" i="0" sz="1800" u="none" cap="none" strike="noStrike">
              <a:solidFill>
                <a:srgbClr val="0070C0"/>
              </a:solidFill>
              <a:latin typeface="Roboto Condensed"/>
              <a:ea typeface="Roboto Condensed"/>
              <a:cs typeface="Roboto Condensed"/>
              <a:sym typeface="Roboto Condensed"/>
            </a:endParaRPr>
          </a:p>
        </p:txBody>
      </p:sp>
      <p:sp>
        <p:nvSpPr>
          <p:cNvPr id="311" name="Google Shape;311;p15"/>
          <p:cNvSpPr txBox="1"/>
          <p:nvPr/>
        </p:nvSpPr>
        <p:spPr>
          <a:xfrm>
            <a:off x="7891288" y="2178460"/>
            <a:ext cx="2871300" cy="12006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B0F0"/>
              </a:buClr>
              <a:buSzPts val="1800"/>
              <a:buFont typeface="Roboto Condensed"/>
              <a:buNone/>
            </a:pPr>
            <a:r>
              <a:rPr b="0" i="0" lang="en-US" sz="1800" u="none" cap="none" strike="noStrike">
                <a:solidFill>
                  <a:srgbClr val="00B0F0"/>
                </a:solidFill>
                <a:latin typeface="Roboto Condensed"/>
                <a:ea typeface="Roboto Condensed"/>
                <a:cs typeface="Roboto Condensed"/>
                <a:sym typeface="Roboto Condensed"/>
              </a:rPr>
              <a:t>Subset of </a:t>
            </a:r>
            <a:r>
              <a:rPr b="1" i="0" lang="en-US" sz="1800" u="none" cap="none" strike="noStrike">
                <a:solidFill>
                  <a:srgbClr val="0070C0"/>
                </a:solidFill>
                <a:latin typeface="Roboto Condensed"/>
                <a:ea typeface="Roboto Condensed"/>
                <a:cs typeface="Roboto Condensed"/>
                <a:sym typeface="Roboto Condensed"/>
              </a:rPr>
              <a:t>AI</a:t>
            </a:r>
            <a:r>
              <a:rPr b="0" i="0" lang="en-US" sz="1800" u="none" cap="none" strike="noStrike">
                <a:solidFill>
                  <a:srgbClr val="00B0F0"/>
                </a:solidFill>
                <a:latin typeface="Roboto Condensed"/>
                <a:ea typeface="Roboto Condensed"/>
                <a:cs typeface="Roboto Condensed"/>
                <a:sym typeface="Roboto Condensed"/>
              </a:rPr>
              <a:t> which uses statistical methods to enable machine to learn and improve with time </a:t>
            </a:r>
            <a:endParaRPr b="0" i="0" sz="1800" u="none" cap="none" strike="noStrike">
              <a:solidFill>
                <a:srgbClr val="00B0F0"/>
              </a:solidFill>
              <a:latin typeface="Roboto Condensed"/>
              <a:ea typeface="Roboto Condensed"/>
              <a:cs typeface="Roboto Condensed"/>
              <a:sym typeface="Roboto Condensed"/>
            </a:endParaRPr>
          </a:p>
        </p:txBody>
      </p:sp>
      <p:sp>
        <p:nvSpPr>
          <p:cNvPr id="312" name="Google Shape;312;p15"/>
          <p:cNvSpPr txBox="1"/>
          <p:nvPr/>
        </p:nvSpPr>
        <p:spPr>
          <a:xfrm>
            <a:off x="5225975" y="2267436"/>
            <a:ext cx="14631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B5E61D"/>
              </a:buClr>
              <a:buSzPts val="2400"/>
              <a:buFont typeface="Roboto Condensed"/>
              <a:buNone/>
            </a:pPr>
            <a:r>
              <a:rPr b="0" i="0" lang="en-US" sz="2400" u="none" cap="none" strike="noStrike">
                <a:solidFill>
                  <a:srgbClr val="B5E61D"/>
                </a:solidFill>
                <a:latin typeface="Roboto Condensed"/>
                <a:ea typeface="Roboto Condensed"/>
                <a:cs typeface="Roboto Condensed"/>
                <a:sym typeface="Roboto Condensed"/>
              </a:rPr>
              <a:t>Machine Learning</a:t>
            </a:r>
            <a:endParaRPr b="0" i="0" sz="2400" u="none" cap="none" strike="noStrike">
              <a:solidFill>
                <a:srgbClr val="B5E61D"/>
              </a:solidFill>
              <a:latin typeface="Roboto Condensed"/>
              <a:ea typeface="Roboto Condensed"/>
              <a:cs typeface="Roboto Condensed"/>
              <a:sym typeface="Roboto Condensed"/>
            </a:endParaRPr>
          </a:p>
        </p:txBody>
      </p:sp>
      <p:sp>
        <p:nvSpPr>
          <p:cNvPr id="313" name="Google Shape;313;p15"/>
          <p:cNvSpPr txBox="1"/>
          <p:nvPr/>
        </p:nvSpPr>
        <p:spPr>
          <a:xfrm>
            <a:off x="5090096" y="4471216"/>
            <a:ext cx="14631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58E8B"/>
              </a:buClr>
              <a:buSzPts val="2400"/>
              <a:buFont typeface="Roboto Condensed"/>
              <a:buNone/>
            </a:pPr>
            <a:r>
              <a:rPr b="0" i="0" lang="en-US" sz="2400" u="none" cap="none" strike="noStrike">
                <a:solidFill>
                  <a:srgbClr val="D58E8B"/>
                </a:solidFill>
                <a:latin typeface="Roboto Condensed"/>
                <a:ea typeface="Roboto Condensed"/>
                <a:cs typeface="Roboto Condensed"/>
                <a:sym typeface="Roboto Condensed"/>
              </a:rPr>
              <a:t>Deep Learning</a:t>
            </a:r>
            <a:endParaRPr b="0" i="0" sz="2400" u="none" cap="none" strike="noStrike">
              <a:solidFill>
                <a:srgbClr val="D58E8B"/>
              </a:solidFill>
              <a:latin typeface="Roboto Condensed"/>
              <a:ea typeface="Roboto Condensed"/>
              <a:cs typeface="Roboto Condensed"/>
              <a:sym typeface="Roboto Condensed"/>
            </a:endParaRPr>
          </a:p>
        </p:txBody>
      </p:sp>
      <p:sp>
        <p:nvSpPr>
          <p:cNvPr id="314" name="Google Shape;314;p15"/>
          <p:cNvSpPr txBox="1"/>
          <p:nvPr/>
        </p:nvSpPr>
        <p:spPr>
          <a:xfrm>
            <a:off x="1499012" y="2872693"/>
            <a:ext cx="18192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C3399"/>
              </a:buClr>
              <a:buSzPts val="3600"/>
              <a:buFont typeface="Roboto Condensed"/>
              <a:buNone/>
            </a:pPr>
            <a:r>
              <a:rPr b="0" i="0" lang="en-US" sz="3600" u="none" cap="none" strike="noStrike">
                <a:solidFill>
                  <a:srgbClr val="CC3399"/>
                </a:solidFill>
                <a:latin typeface="Roboto Condensed"/>
                <a:ea typeface="Roboto Condensed"/>
                <a:cs typeface="Roboto Condensed"/>
                <a:sym typeface="Roboto Condensed"/>
              </a:rPr>
              <a:t>Data Science </a:t>
            </a:r>
            <a:endParaRPr b="0" i="0" sz="3600" u="none" cap="none" strike="noStrike">
              <a:solidFill>
                <a:srgbClr val="CC3399"/>
              </a:solidFill>
              <a:latin typeface="Roboto Condensed"/>
              <a:ea typeface="Roboto Condensed"/>
              <a:cs typeface="Roboto Condensed"/>
              <a:sym typeface="Roboto Condensed"/>
            </a:endParaRPr>
          </a:p>
        </p:txBody>
      </p:sp>
      <p:sp>
        <p:nvSpPr>
          <p:cNvPr id="315" name="Google Shape;315;p15"/>
          <p:cNvSpPr/>
          <p:nvPr/>
        </p:nvSpPr>
        <p:spPr>
          <a:xfrm>
            <a:off x="7985646" y="4612081"/>
            <a:ext cx="2682600" cy="12003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8C9E"/>
              </a:buClr>
              <a:buSzPts val="1800"/>
              <a:buFont typeface="Roboto Condensed"/>
              <a:buNone/>
            </a:pPr>
            <a:r>
              <a:rPr b="0" i="0" lang="en-US" sz="1800" u="none" cap="none" strike="noStrike">
                <a:solidFill>
                  <a:srgbClr val="008C9E"/>
                </a:solidFill>
                <a:latin typeface="Roboto Condensed"/>
                <a:ea typeface="Roboto Condensed"/>
                <a:cs typeface="Roboto Condensed"/>
                <a:sym typeface="Roboto Condensed"/>
              </a:rPr>
              <a:t>Subset of </a:t>
            </a:r>
            <a:r>
              <a:rPr b="1" i="0" lang="en-US" sz="1800" u="none" cap="none" strike="noStrike">
                <a:solidFill>
                  <a:srgbClr val="00B0F0"/>
                </a:solidFill>
                <a:latin typeface="Roboto Condensed"/>
                <a:ea typeface="Roboto Condensed"/>
                <a:cs typeface="Roboto Condensed"/>
                <a:sym typeface="Roboto Condensed"/>
              </a:rPr>
              <a:t>ML</a:t>
            </a:r>
            <a:r>
              <a:rPr b="0" i="0" lang="en-US" sz="1800" u="none" cap="none" strike="noStrike">
                <a:solidFill>
                  <a:srgbClr val="008C9E"/>
                </a:solidFill>
                <a:latin typeface="Roboto Condensed"/>
                <a:ea typeface="Roboto Condensed"/>
                <a:cs typeface="Roboto Condensed"/>
                <a:sym typeface="Roboto Condensed"/>
              </a:rPr>
              <a:t> that includes algorithms and enables system to train itself</a:t>
            </a:r>
            <a:endParaRPr b="0" i="0" sz="1800" u="none" cap="none" strike="noStrike">
              <a:solidFill>
                <a:schemeClr val="dk1"/>
              </a:solidFill>
              <a:latin typeface="Calibri"/>
              <a:ea typeface="Calibri"/>
              <a:cs typeface="Calibri"/>
              <a:sym typeface="Calibri"/>
            </a:endParaRPr>
          </a:p>
        </p:txBody>
      </p:sp>
      <p:cxnSp>
        <p:nvCxnSpPr>
          <p:cNvPr id="316" name="Google Shape;316;p15"/>
          <p:cNvCxnSpPr>
            <a:stCxn id="309" idx="0"/>
          </p:cNvCxnSpPr>
          <p:nvPr/>
        </p:nvCxnSpPr>
        <p:spPr>
          <a:xfrm rot="-5400000">
            <a:off x="6453951" y="511127"/>
            <a:ext cx="157500" cy="1645800"/>
          </a:xfrm>
          <a:prstGeom prst="bentConnector2">
            <a:avLst/>
          </a:prstGeom>
          <a:noFill/>
          <a:ln cap="flat" cmpd="sng" w="28575">
            <a:solidFill>
              <a:srgbClr val="212121"/>
            </a:solidFill>
            <a:prstDash val="solid"/>
            <a:miter lim="800000"/>
            <a:headEnd len="sm" w="sm" type="none"/>
            <a:tailEnd len="med" w="med" type="triangle"/>
          </a:ln>
        </p:spPr>
      </p:cxnSp>
      <p:cxnSp>
        <p:nvCxnSpPr>
          <p:cNvPr id="317" name="Google Shape;317;p15"/>
          <p:cNvCxnSpPr>
            <a:stCxn id="312" idx="3"/>
            <a:endCxn id="311" idx="0"/>
          </p:cNvCxnSpPr>
          <p:nvPr/>
        </p:nvCxnSpPr>
        <p:spPr>
          <a:xfrm flipH="1" rot="10800000">
            <a:off x="6689075" y="2178336"/>
            <a:ext cx="2637900" cy="504600"/>
          </a:xfrm>
          <a:prstGeom prst="bentConnector4">
            <a:avLst>
              <a:gd fmla="val 22787" name="adj1"/>
              <a:gd fmla="val 147166" name="adj2"/>
            </a:avLst>
          </a:prstGeom>
          <a:noFill/>
          <a:ln cap="flat" cmpd="sng" w="28575">
            <a:solidFill>
              <a:srgbClr val="212121"/>
            </a:solidFill>
            <a:prstDash val="solid"/>
            <a:miter lim="800000"/>
            <a:headEnd len="sm" w="sm" type="none"/>
            <a:tailEnd len="med" w="med" type="triangle"/>
          </a:ln>
        </p:spPr>
      </p:cxnSp>
      <p:cxnSp>
        <p:nvCxnSpPr>
          <p:cNvPr id="318" name="Google Shape;318;p15"/>
          <p:cNvCxnSpPr>
            <a:stCxn id="313" idx="3"/>
            <a:endCxn id="315" idx="0"/>
          </p:cNvCxnSpPr>
          <p:nvPr/>
        </p:nvCxnSpPr>
        <p:spPr>
          <a:xfrm flipH="1" rot="10800000">
            <a:off x="6553196" y="4612216"/>
            <a:ext cx="2773800" cy="274500"/>
          </a:xfrm>
          <a:prstGeom prst="bentConnector4">
            <a:avLst>
              <a:gd fmla="val 25821" name="adj1"/>
              <a:gd fmla="val 186798" name="adj2"/>
            </a:avLst>
          </a:prstGeom>
          <a:noFill/>
          <a:ln cap="flat" cmpd="sng" w="28575">
            <a:solidFill>
              <a:srgbClr val="212121"/>
            </a:solidFill>
            <a:prstDash val="solid"/>
            <a:miter lim="800000"/>
            <a:headEnd len="sm" w="sm" type="none"/>
            <a:tailEnd len="med" w="med" type="triangle"/>
          </a:ln>
        </p:spPr>
      </p:cxnSp>
      <p:sp>
        <p:nvSpPr>
          <p:cNvPr id="319" name="Google Shape;319;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320" name="Google Shape;320;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21" name="Google Shape;321;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1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Statistics using Python </a:t>
            </a:r>
            <a:endParaRPr/>
          </a:p>
        </p:txBody>
      </p:sp>
      <p:pic>
        <p:nvPicPr>
          <p:cNvPr id="1485" name="Google Shape;1485;p143"/>
          <p:cNvPicPr preferRelativeResize="0"/>
          <p:nvPr>
            <p:ph idx="1" type="body"/>
          </p:nvPr>
        </p:nvPicPr>
        <p:blipFill rotWithShape="1">
          <a:blip r:embed="rId3">
            <a:alphaModFix/>
          </a:blip>
          <a:srcRect b="0" l="0" r="0" t="0"/>
          <a:stretch/>
        </p:blipFill>
        <p:spPr>
          <a:xfrm>
            <a:off x="1283758" y="1778794"/>
            <a:ext cx="5509683" cy="3987271"/>
          </a:xfrm>
          <a:prstGeom prst="rect">
            <a:avLst/>
          </a:prstGeom>
          <a:noFill/>
          <a:ln>
            <a:noFill/>
          </a:ln>
        </p:spPr>
      </p:pic>
      <p:sp>
        <p:nvSpPr>
          <p:cNvPr id="1486" name="Google Shape;1486;p1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487" name="Google Shape;1487;p1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488" name="Google Shape;1488;p1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p144"/>
          <p:cNvSpPr txBox="1"/>
          <p:nvPr>
            <p:ph type="title"/>
          </p:nvPr>
        </p:nvSpPr>
        <p:spPr>
          <a:xfrm>
            <a:off x="0" y="0"/>
            <a:ext cx="5073445" cy="86390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Example:</a:t>
            </a:r>
            <a:endParaRPr/>
          </a:p>
        </p:txBody>
      </p:sp>
      <p:pic>
        <p:nvPicPr>
          <p:cNvPr descr="Example_1" id="1494" name="Google Shape;1494;p144"/>
          <p:cNvPicPr preferRelativeResize="0"/>
          <p:nvPr>
            <p:ph idx="1" type="body"/>
          </p:nvPr>
        </p:nvPicPr>
        <p:blipFill rotWithShape="1">
          <a:blip r:embed="rId3">
            <a:alphaModFix/>
          </a:blip>
          <a:srcRect b="0" l="0" r="0" t="0"/>
          <a:stretch/>
        </p:blipFill>
        <p:spPr>
          <a:xfrm>
            <a:off x="0" y="795081"/>
            <a:ext cx="9783097" cy="3167319"/>
          </a:xfrm>
          <a:prstGeom prst="rect">
            <a:avLst/>
          </a:prstGeom>
          <a:noFill/>
          <a:ln>
            <a:noFill/>
          </a:ln>
        </p:spPr>
      </p:pic>
      <p:sp>
        <p:nvSpPr>
          <p:cNvPr id="1495" name="Google Shape;1495;p1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496" name="Google Shape;1496;p1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497" name="Google Shape;1497;p1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Example_2" id="1498" name="Google Shape;1498;p144"/>
          <p:cNvPicPr preferRelativeResize="0"/>
          <p:nvPr>
            <p:ph idx="2" type="body"/>
          </p:nvPr>
        </p:nvPicPr>
        <p:blipFill rotWithShape="1">
          <a:blip r:embed="rId4">
            <a:alphaModFix/>
          </a:blip>
          <a:srcRect b="0" l="0" r="0" t="0"/>
          <a:stretch/>
        </p:blipFill>
        <p:spPr>
          <a:xfrm>
            <a:off x="7035709" y="3545633"/>
            <a:ext cx="5156291" cy="3296310"/>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2" name="Shape 1502"/>
        <p:cNvGrpSpPr/>
        <p:nvPr/>
      </p:nvGrpSpPr>
      <p:grpSpPr>
        <a:xfrm>
          <a:off x="0" y="0"/>
          <a:ext cx="0" cy="0"/>
          <a:chOff x="0" y="0"/>
          <a:chExt cx="0" cy="0"/>
        </a:xfrm>
      </p:grpSpPr>
      <p:sp>
        <p:nvSpPr>
          <p:cNvPr id="1503" name="Google Shape;1503;p1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Inferential Statistics</a:t>
            </a:r>
            <a:endParaRPr/>
          </a:p>
        </p:txBody>
      </p:sp>
      <p:sp>
        <p:nvSpPr>
          <p:cNvPr id="1504" name="Google Shape;1504;p1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505" name="Google Shape;1505;p1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506" name="Google Shape;1506;p1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st32" id="1507" name="Google Shape;1507;p145"/>
          <p:cNvPicPr preferRelativeResize="0"/>
          <p:nvPr>
            <p:ph idx="1" type="body"/>
          </p:nvPr>
        </p:nvPicPr>
        <p:blipFill rotWithShape="1">
          <a:blip r:embed="rId3">
            <a:alphaModFix/>
          </a:blip>
          <a:srcRect b="0" l="0" r="0" t="0"/>
          <a:stretch/>
        </p:blipFill>
        <p:spPr>
          <a:xfrm>
            <a:off x="2121535" y="1591945"/>
            <a:ext cx="8451850" cy="4764405"/>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1" name="Shape 1511"/>
        <p:cNvGrpSpPr/>
        <p:nvPr/>
      </p:nvGrpSpPr>
      <p:grpSpPr>
        <a:xfrm>
          <a:off x="0" y="0"/>
          <a:ext cx="0" cy="0"/>
          <a:chOff x="0" y="0"/>
          <a:chExt cx="0" cy="0"/>
        </a:xfrm>
      </p:grpSpPr>
      <p:sp>
        <p:nvSpPr>
          <p:cNvPr id="1512" name="Google Shape;1512;p1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Definition of Inferential Statistics</a:t>
            </a:r>
            <a:br>
              <a:rPr lang="en-US"/>
            </a:br>
            <a:endParaRPr/>
          </a:p>
        </p:txBody>
      </p:sp>
      <p:sp>
        <p:nvSpPr>
          <p:cNvPr id="1513" name="Google Shape;1513;p14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Inferential statistics uses statistical techniques to extrapolate information from a smaller sample to make predictions and draw conclusions about a larger population.</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It uses probability theory and statistical models to estimate population parameters and test population hypotheses based on sample data. The main goal of inferential statistics is to provide information about the whole population using sample data to make the conclusions drawn as accurate and reliable as possible.</a:t>
            </a:r>
            <a:endParaRPr/>
          </a:p>
        </p:txBody>
      </p:sp>
      <p:sp>
        <p:nvSpPr>
          <p:cNvPr id="1514" name="Google Shape;1514;p1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515" name="Google Shape;1515;p1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516" name="Google Shape;1516;p1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0" name="Shape 1520"/>
        <p:cNvGrpSpPr/>
        <p:nvPr/>
      </p:nvGrpSpPr>
      <p:grpSpPr>
        <a:xfrm>
          <a:off x="0" y="0"/>
          <a:ext cx="0" cy="0"/>
          <a:chOff x="0" y="0"/>
          <a:chExt cx="0" cy="0"/>
        </a:xfrm>
      </p:grpSpPr>
      <p:sp>
        <p:nvSpPr>
          <p:cNvPr id="1521" name="Google Shape;1521;p1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There are two primary uses for inferential statistics:</a:t>
            </a:r>
            <a:br>
              <a:rPr lang="en-US"/>
            </a:br>
            <a:endParaRPr/>
          </a:p>
        </p:txBody>
      </p:sp>
      <p:sp>
        <p:nvSpPr>
          <p:cNvPr id="1522" name="Google Shape;1522;p14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l">
              <a:lnSpc>
                <a:spcPct val="90000"/>
              </a:lnSpc>
              <a:spcBef>
                <a:spcPts val="0"/>
              </a:spcBef>
              <a:spcAft>
                <a:spcPts val="0"/>
              </a:spcAft>
              <a:buClr>
                <a:schemeClr val="dk1"/>
              </a:buClr>
              <a:buSzPct val="100000"/>
              <a:buChar char="•"/>
            </a:pPr>
            <a:r>
              <a:rPr lang="en-US"/>
              <a:t>Providing population estimations.</a:t>
            </a:r>
            <a:endParaRPr/>
          </a:p>
          <a:p>
            <a:pPr indent="-228600" lvl="0" marL="228600" rtl="0" algn="l">
              <a:lnSpc>
                <a:spcPct val="90000"/>
              </a:lnSpc>
              <a:spcBef>
                <a:spcPts val="1000"/>
              </a:spcBef>
              <a:spcAft>
                <a:spcPts val="0"/>
              </a:spcAft>
              <a:buClr>
                <a:schemeClr val="dk1"/>
              </a:buClr>
              <a:buSzPct val="100000"/>
              <a:buChar char="•"/>
            </a:pPr>
            <a:r>
              <a:rPr lang="en-US"/>
              <a:t>Testing theories to make conclusions about populations.</a:t>
            </a:r>
            <a:endParaRPr/>
          </a:p>
          <a:p>
            <a:pPr indent="-228600" lvl="0" marL="228600" rtl="0" algn="l">
              <a:lnSpc>
                <a:spcPct val="90000"/>
              </a:lnSpc>
              <a:spcBef>
                <a:spcPts val="1000"/>
              </a:spcBef>
              <a:spcAft>
                <a:spcPts val="0"/>
              </a:spcAft>
              <a:buClr>
                <a:schemeClr val="dk1"/>
              </a:buClr>
              <a:buSzPct val="100000"/>
              <a:buChar char="•"/>
            </a:pPr>
            <a:r>
              <a:rPr lang="en-US"/>
              <a:t>Researchers can generalize a population by utilizing inferential statistics and a representative sample. It requires logical reasoning to reach conclusions. </a:t>
            </a:r>
            <a:endParaRPr/>
          </a:p>
          <a:p>
            <a:pPr indent="-228600" lvl="0" marL="228600" rtl="0" algn="l">
              <a:lnSpc>
                <a:spcPct val="90000"/>
              </a:lnSpc>
              <a:spcBef>
                <a:spcPts val="1000"/>
              </a:spcBef>
              <a:spcAft>
                <a:spcPts val="0"/>
              </a:spcAft>
              <a:buClr>
                <a:schemeClr val="dk1"/>
              </a:buClr>
              <a:buSzPct val="100000"/>
              <a:buChar char="•"/>
            </a:pPr>
            <a:r>
              <a:rPr lang="en-US"/>
              <a:t>The following is a procedure of the method for arriving at the results:</a:t>
            </a:r>
            <a:endParaRPr/>
          </a:p>
          <a:p>
            <a:pPr indent="-228600" lvl="0" marL="228600" rtl="0" algn="l">
              <a:lnSpc>
                <a:spcPct val="90000"/>
              </a:lnSpc>
              <a:spcBef>
                <a:spcPts val="1000"/>
              </a:spcBef>
              <a:spcAft>
                <a:spcPts val="0"/>
              </a:spcAft>
              <a:buClr>
                <a:schemeClr val="dk1"/>
              </a:buClr>
              <a:buSzPct val="100000"/>
              <a:buChar char="•"/>
            </a:pPr>
            <a:r>
              <a:rPr lang="en-US"/>
              <a:t>The population that is to be investigated should be chosen as a sample. In this case, the nature and characteristics of the population must be reflected in the sample.</a:t>
            </a:r>
            <a:endParaRPr/>
          </a:p>
          <a:p>
            <a:pPr indent="-228600" lvl="0" marL="228600" rtl="0" algn="l">
              <a:lnSpc>
                <a:spcPct val="90000"/>
              </a:lnSpc>
              <a:spcBef>
                <a:spcPts val="1000"/>
              </a:spcBef>
              <a:spcAft>
                <a:spcPts val="0"/>
              </a:spcAft>
              <a:buClr>
                <a:schemeClr val="dk1"/>
              </a:buClr>
              <a:buSzPct val="100000"/>
              <a:buChar char="•"/>
            </a:pPr>
            <a:r>
              <a:rPr lang="en-US"/>
              <a:t>Inferential statistical techniques are used to analyze the sample’s behavior. These include the models used for </a:t>
            </a:r>
            <a:r>
              <a:rPr lang="en-US" u="sng">
                <a:solidFill>
                  <a:schemeClr val="hlink"/>
                </a:solidFill>
                <a:hlinkClick r:id="rId3"/>
              </a:rPr>
              <a:t>regression analysis</a:t>
            </a:r>
            <a:r>
              <a:rPr lang="en-US"/>
              <a:t> and hypothesis testing.</a:t>
            </a:r>
            <a:endParaRPr/>
          </a:p>
          <a:p>
            <a:pPr indent="-228600" lvl="0" marL="228600" rtl="0" algn="l">
              <a:lnSpc>
                <a:spcPct val="90000"/>
              </a:lnSpc>
              <a:spcBef>
                <a:spcPts val="1000"/>
              </a:spcBef>
              <a:spcAft>
                <a:spcPts val="0"/>
              </a:spcAft>
              <a:buClr>
                <a:schemeClr val="dk1"/>
              </a:buClr>
              <a:buSzPct val="100000"/>
              <a:buChar char="•"/>
            </a:pPr>
            <a:r>
              <a:rPr lang="en-US"/>
              <a:t>The first-step sample is used to draw conclusions. Assumptions or predictions about the entire population are used to draw inferences.</a:t>
            </a:r>
            <a:endParaRPr/>
          </a:p>
          <a:p>
            <a:pPr indent="-77470" lvl="0" marL="228600" rtl="0" algn="l">
              <a:lnSpc>
                <a:spcPct val="90000"/>
              </a:lnSpc>
              <a:spcBef>
                <a:spcPts val="1000"/>
              </a:spcBef>
              <a:spcAft>
                <a:spcPts val="0"/>
              </a:spcAft>
              <a:buClr>
                <a:schemeClr val="dk1"/>
              </a:buClr>
              <a:buSzPct val="100000"/>
              <a:buNone/>
            </a:pPr>
            <a:r>
              <a:t/>
            </a:r>
            <a:endParaRPr/>
          </a:p>
          <a:p>
            <a:pPr indent="-77470" lvl="0" marL="228600" rtl="0" algn="l">
              <a:lnSpc>
                <a:spcPct val="90000"/>
              </a:lnSpc>
              <a:spcBef>
                <a:spcPts val="1000"/>
              </a:spcBef>
              <a:spcAft>
                <a:spcPts val="0"/>
              </a:spcAft>
              <a:buClr>
                <a:schemeClr val="dk1"/>
              </a:buClr>
              <a:buSzPct val="100000"/>
              <a:buNone/>
            </a:pPr>
            <a:r>
              <a:t/>
            </a:r>
            <a:endParaRPr/>
          </a:p>
        </p:txBody>
      </p:sp>
      <p:sp>
        <p:nvSpPr>
          <p:cNvPr id="1523" name="Google Shape;1523;p1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524" name="Google Shape;1524;p1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525" name="Google Shape;1525;p1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1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Types of Inferential Statistics</a:t>
            </a:r>
            <a:br>
              <a:rPr lang="en-US"/>
            </a:br>
            <a:endParaRPr/>
          </a:p>
        </p:txBody>
      </p:sp>
      <p:sp>
        <p:nvSpPr>
          <p:cNvPr id="1531" name="Google Shape;1531;p14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Inferential statistics are divided into two categories:</a:t>
            </a:r>
            <a:endParaRPr/>
          </a:p>
          <a:p>
            <a:pPr indent="-228600" lvl="0" marL="228600" rtl="0" algn="l">
              <a:lnSpc>
                <a:spcPct val="90000"/>
              </a:lnSpc>
              <a:spcBef>
                <a:spcPts val="1000"/>
              </a:spcBef>
              <a:spcAft>
                <a:spcPts val="0"/>
              </a:spcAft>
              <a:buClr>
                <a:schemeClr val="dk1"/>
              </a:buClr>
              <a:buSzPts val="2800"/>
              <a:buChar char="•"/>
            </a:pPr>
            <a:r>
              <a:rPr b="1" lang="en-US"/>
              <a:t>Hypothesis testing.</a:t>
            </a:r>
            <a:endParaRPr/>
          </a:p>
          <a:p>
            <a:pPr indent="-228600" lvl="0" marL="228600" rtl="0" algn="l">
              <a:lnSpc>
                <a:spcPct val="90000"/>
              </a:lnSpc>
              <a:spcBef>
                <a:spcPts val="1000"/>
              </a:spcBef>
              <a:spcAft>
                <a:spcPts val="0"/>
              </a:spcAft>
              <a:buClr>
                <a:schemeClr val="dk1"/>
              </a:buClr>
              <a:buSzPts val="2800"/>
              <a:buChar char="•"/>
            </a:pPr>
            <a:r>
              <a:rPr b="1" lang="en-US"/>
              <a:t>Regression analysis.</a:t>
            </a:r>
            <a:endParaRPr/>
          </a:p>
          <a:p>
            <a:pPr indent="-228600" lvl="0" marL="228600" rtl="0" algn="l">
              <a:lnSpc>
                <a:spcPct val="90000"/>
              </a:lnSpc>
              <a:spcBef>
                <a:spcPts val="1000"/>
              </a:spcBef>
              <a:spcAft>
                <a:spcPts val="0"/>
              </a:spcAft>
              <a:buClr>
                <a:schemeClr val="dk1"/>
              </a:buClr>
              <a:buSzPts val="2800"/>
              <a:buChar char="•"/>
            </a:pPr>
            <a:r>
              <a:rPr lang="en-US"/>
              <a:t>Researchers frequently employ these methods to generalize results to larger populations based on small samples. Let’s look at some of the methods available in inferential statistics.</a:t>
            </a:r>
            <a:endParaRPr/>
          </a:p>
          <a:p>
            <a:pPr indent="-50800" lvl="0" marL="228600" rtl="0" algn="l">
              <a:lnSpc>
                <a:spcPct val="90000"/>
              </a:lnSpc>
              <a:spcBef>
                <a:spcPts val="1000"/>
              </a:spcBef>
              <a:spcAft>
                <a:spcPts val="0"/>
              </a:spcAft>
              <a:buClr>
                <a:schemeClr val="dk1"/>
              </a:buClr>
              <a:buSzPts val="2800"/>
              <a:buNone/>
            </a:pPr>
            <a:r>
              <a:t/>
            </a:r>
            <a:endParaRPr/>
          </a:p>
        </p:txBody>
      </p:sp>
      <p:sp>
        <p:nvSpPr>
          <p:cNvPr id="1532" name="Google Shape;1532;p1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533" name="Google Shape;1533;p1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534" name="Google Shape;1534;p1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8" name="Shape 1538"/>
        <p:cNvGrpSpPr/>
        <p:nvPr/>
      </p:nvGrpSpPr>
      <p:grpSpPr>
        <a:xfrm>
          <a:off x="0" y="0"/>
          <a:ext cx="0" cy="0"/>
          <a:chOff x="0" y="0"/>
          <a:chExt cx="0" cy="0"/>
        </a:xfrm>
      </p:grpSpPr>
      <p:sp>
        <p:nvSpPr>
          <p:cNvPr id="1539" name="Google Shape;1539;p1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01. Hypothesis testing</a:t>
            </a:r>
            <a:br>
              <a:rPr lang="en-US"/>
            </a:br>
            <a:endParaRPr/>
          </a:p>
        </p:txBody>
      </p:sp>
      <p:sp>
        <p:nvSpPr>
          <p:cNvPr id="1540" name="Google Shape;1540;p14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Testing hypotheses and drawing generalizations about the population from the sample data are examples of inferential statistics. Creating a null hypothesis and an alternative hypothesis, then performing a statistical test of significance are required.</a:t>
            </a:r>
            <a:endParaRPr/>
          </a:p>
          <a:p>
            <a:pPr indent="-228600" lvl="0" marL="228600" rtl="0" algn="l">
              <a:lnSpc>
                <a:spcPct val="90000"/>
              </a:lnSpc>
              <a:spcBef>
                <a:spcPts val="1000"/>
              </a:spcBef>
              <a:spcAft>
                <a:spcPts val="0"/>
              </a:spcAft>
              <a:buClr>
                <a:schemeClr val="dk1"/>
              </a:buClr>
              <a:buSzPts val="2800"/>
              <a:buChar char="•"/>
            </a:pPr>
            <a:r>
              <a:rPr lang="en-US"/>
              <a:t>A hypothesis test can have left-, right-, or two-tailed distributions. The test statistic’s value, the critical value, and the confidence intervals are used to conclude. Below are a few significant hypothesis tests that are employed in inferential statistics.</a:t>
            </a:r>
            <a:endParaRPr/>
          </a:p>
          <a:p>
            <a:pPr indent="-50800" lvl="0" marL="228600" rtl="0" algn="l">
              <a:lnSpc>
                <a:spcPct val="90000"/>
              </a:lnSpc>
              <a:spcBef>
                <a:spcPts val="1000"/>
              </a:spcBef>
              <a:spcAft>
                <a:spcPts val="0"/>
              </a:spcAft>
              <a:buClr>
                <a:schemeClr val="dk1"/>
              </a:buClr>
              <a:buSzPts val="2800"/>
              <a:buNone/>
            </a:pPr>
            <a:r>
              <a:t/>
            </a:r>
            <a:endParaRPr/>
          </a:p>
        </p:txBody>
      </p:sp>
      <p:sp>
        <p:nvSpPr>
          <p:cNvPr id="1541" name="Google Shape;1541;p1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542" name="Google Shape;1542;p1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543" name="Google Shape;1543;p1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7" name="Shape 1547"/>
        <p:cNvGrpSpPr/>
        <p:nvPr/>
      </p:nvGrpSpPr>
      <p:grpSpPr>
        <a:xfrm>
          <a:off x="0" y="0"/>
          <a:ext cx="0" cy="0"/>
          <a:chOff x="0" y="0"/>
          <a:chExt cx="0" cy="0"/>
        </a:xfrm>
      </p:grpSpPr>
      <p:sp>
        <p:nvSpPr>
          <p:cNvPr id="1548" name="Google Shape;1548;p1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Z Test</a:t>
            </a:r>
            <a:br>
              <a:rPr lang="en-US"/>
            </a:br>
            <a:endParaRPr/>
          </a:p>
        </p:txBody>
      </p:sp>
      <p:sp>
        <p:nvSpPr>
          <p:cNvPr id="1549" name="Google Shape;1549;p15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l">
              <a:lnSpc>
                <a:spcPct val="90000"/>
              </a:lnSpc>
              <a:spcBef>
                <a:spcPts val="0"/>
              </a:spcBef>
              <a:spcAft>
                <a:spcPts val="0"/>
              </a:spcAft>
              <a:buClr>
                <a:schemeClr val="dk1"/>
              </a:buClr>
              <a:buSzPct val="100000"/>
              <a:buChar char="•"/>
            </a:pPr>
            <a:r>
              <a:rPr lang="en-US"/>
              <a:t>When data has a normal distribution and a sample size of at least 30, the </a:t>
            </a:r>
            <a:r>
              <a:rPr b="1" lang="en-US"/>
              <a:t>z test</a:t>
            </a:r>
            <a:r>
              <a:rPr lang="en-US"/>
              <a:t> is applied to the data. When the population variance is known, it determines if the sample and population means are equal. The following setup can be used to test the right-tailed hypothesis:</a:t>
            </a:r>
            <a:endParaRPr/>
          </a:p>
          <a:p>
            <a:pPr indent="-228600" lvl="0" marL="228600" rtl="0" algn="l">
              <a:lnSpc>
                <a:spcPct val="90000"/>
              </a:lnSpc>
              <a:spcBef>
                <a:spcPts val="1000"/>
              </a:spcBef>
              <a:spcAft>
                <a:spcPts val="0"/>
              </a:spcAft>
              <a:buClr>
                <a:schemeClr val="dk1"/>
              </a:buClr>
              <a:buSzPct val="100000"/>
              <a:buChar char="•"/>
            </a:pPr>
            <a:r>
              <a:rPr b="1" lang="en-US"/>
              <a:t>Null Hypothesis: </a:t>
            </a:r>
            <a:r>
              <a:rPr lang="en-US"/>
              <a:t>H</a:t>
            </a:r>
            <a:r>
              <a:rPr baseline="-25000" lang="en-US"/>
              <a:t>0</a:t>
            </a:r>
            <a:r>
              <a:rPr lang="en-US"/>
              <a:t>: μ=μ</a:t>
            </a:r>
            <a:r>
              <a:rPr baseline="-25000" lang="en-US"/>
              <a:t>0</a:t>
            </a:r>
            <a:endParaRPr/>
          </a:p>
          <a:p>
            <a:pPr indent="-228600" lvl="0" marL="228600" rtl="0" algn="l">
              <a:lnSpc>
                <a:spcPct val="90000"/>
              </a:lnSpc>
              <a:spcBef>
                <a:spcPts val="1000"/>
              </a:spcBef>
              <a:spcAft>
                <a:spcPts val="0"/>
              </a:spcAft>
              <a:buClr>
                <a:schemeClr val="dk1"/>
              </a:buClr>
              <a:buSzPct val="100000"/>
              <a:buChar char="•"/>
            </a:pPr>
            <a:r>
              <a:rPr b="1" lang="en-US"/>
              <a:t>Alternate hypothesis:</a:t>
            </a:r>
            <a:r>
              <a:rPr lang="en-US"/>
              <a:t> H</a:t>
            </a:r>
            <a:r>
              <a:rPr baseline="-25000" lang="en-US"/>
              <a:t>1</a:t>
            </a:r>
            <a:r>
              <a:rPr lang="en-US"/>
              <a:t>: μ&gt;μ</a:t>
            </a:r>
            <a:r>
              <a:rPr baseline="-25000" lang="en-US"/>
              <a:t>0</a:t>
            </a:r>
            <a:endParaRPr/>
          </a:p>
          <a:p>
            <a:pPr indent="-228600" lvl="0" marL="228600" rtl="0" algn="l">
              <a:lnSpc>
                <a:spcPct val="90000"/>
              </a:lnSpc>
              <a:spcBef>
                <a:spcPts val="1000"/>
              </a:spcBef>
              <a:spcAft>
                <a:spcPts val="0"/>
              </a:spcAft>
              <a:buClr>
                <a:schemeClr val="dk1"/>
              </a:buClr>
              <a:buSzPct val="100000"/>
              <a:buChar char="•"/>
            </a:pPr>
            <a:r>
              <a:rPr b="1" lang="en-US"/>
              <a:t>Test Statistic: </a:t>
            </a:r>
            <a:r>
              <a:rPr lang="en-US"/>
              <a:t>Z Test = (x̄ – μ) / (σ / √n)</a:t>
            </a:r>
            <a:endParaRPr/>
          </a:p>
          <a:p>
            <a:pPr indent="-228600" lvl="0" marL="228600" rtl="0" algn="l">
              <a:lnSpc>
                <a:spcPct val="90000"/>
              </a:lnSpc>
              <a:spcBef>
                <a:spcPts val="1000"/>
              </a:spcBef>
              <a:spcAft>
                <a:spcPts val="0"/>
              </a:spcAft>
              <a:buClr>
                <a:schemeClr val="dk1"/>
              </a:buClr>
              <a:buSzPct val="100000"/>
              <a:buChar char="•"/>
            </a:pPr>
            <a:r>
              <a:rPr lang="en-US"/>
              <a:t>where,</a:t>
            </a:r>
            <a:endParaRPr/>
          </a:p>
          <a:p>
            <a:pPr indent="-228600" lvl="0" marL="228600" rtl="0" algn="l">
              <a:lnSpc>
                <a:spcPct val="90000"/>
              </a:lnSpc>
              <a:spcBef>
                <a:spcPts val="1000"/>
              </a:spcBef>
              <a:spcAft>
                <a:spcPts val="0"/>
              </a:spcAft>
              <a:buClr>
                <a:schemeClr val="dk1"/>
              </a:buClr>
              <a:buSzPct val="100000"/>
              <a:buChar char="•"/>
            </a:pPr>
            <a:r>
              <a:rPr lang="en-US"/>
              <a:t>x̄ = sample mean</a:t>
            </a:r>
            <a:endParaRPr/>
          </a:p>
          <a:p>
            <a:pPr indent="-228600" lvl="0" marL="228600" rtl="0" algn="l">
              <a:lnSpc>
                <a:spcPct val="90000"/>
              </a:lnSpc>
              <a:spcBef>
                <a:spcPts val="1000"/>
              </a:spcBef>
              <a:spcAft>
                <a:spcPts val="0"/>
              </a:spcAft>
              <a:buClr>
                <a:schemeClr val="dk1"/>
              </a:buClr>
              <a:buSzPct val="100000"/>
              <a:buChar char="•"/>
            </a:pPr>
            <a:r>
              <a:rPr lang="en-US"/>
              <a:t>μ = population mean</a:t>
            </a:r>
            <a:endParaRPr/>
          </a:p>
          <a:p>
            <a:pPr indent="-228600" lvl="0" marL="228600" rtl="0" algn="l">
              <a:lnSpc>
                <a:spcPct val="90000"/>
              </a:lnSpc>
              <a:spcBef>
                <a:spcPts val="1000"/>
              </a:spcBef>
              <a:spcAft>
                <a:spcPts val="0"/>
              </a:spcAft>
              <a:buClr>
                <a:schemeClr val="dk1"/>
              </a:buClr>
              <a:buSzPct val="100000"/>
              <a:buChar char="•"/>
            </a:pPr>
            <a:r>
              <a:rPr lang="en-US"/>
              <a:t>σ = standard deviation of the population</a:t>
            </a:r>
            <a:endParaRPr/>
          </a:p>
          <a:p>
            <a:pPr indent="-228600" lvl="0" marL="228600" rtl="0" algn="l">
              <a:lnSpc>
                <a:spcPct val="90000"/>
              </a:lnSpc>
              <a:spcBef>
                <a:spcPts val="1000"/>
              </a:spcBef>
              <a:spcAft>
                <a:spcPts val="0"/>
              </a:spcAft>
              <a:buClr>
                <a:schemeClr val="dk1"/>
              </a:buClr>
              <a:buSzPct val="100000"/>
              <a:buChar char="•"/>
            </a:pPr>
            <a:r>
              <a:rPr lang="en-US"/>
              <a:t>n = sample size</a:t>
            </a:r>
            <a:endParaRPr/>
          </a:p>
          <a:p>
            <a:pPr indent="-228600" lvl="0" marL="228600" rtl="0" algn="l">
              <a:lnSpc>
                <a:spcPct val="90000"/>
              </a:lnSpc>
              <a:spcBef>
                <a:spcPts val="1000"/>
              </a:spcBef>
              <a:spcAft>
                <a:spcPts val="0"/>
              </a:spcAft>
              <a:buClr>
                <a:schemeClr val="dk1"/>
              </a:buClr>
              <a:buSzPct val="100000"/>
              <a:buChar char="•"/>
            </a:pPr>
            <a:r>
              <a:rPr b="1" lang="en-US"/>
              <a:t>Decision Criteria:</a:t>
            </a:r>
            <a:r>
              <a:rPr lang="en-US"/>
              <a:t> If the z statistic &gt; z critical value, reject the null hypothesis.</a:t>
            </a:r>
            <a:endParaRPr/>
          </a:p>
          <a:p>
            <a:pPr indent="-90804" lvl="0" marL="228600" rtl="0" algn="l">
              <a:lnSpc>
                <a:spcPct val="90000"/>
              </a:lnSpc>
              <a:spcBef>
                <a:spcPts val="1000"/>
              </a:spcBef>
              <a:spcAft>
                <a:spcPts val="0"/>
              </a:spcAft>
              <a:buClr>
                <a:schemeClr val="dk1"/>
              </a:buClr>
              <a:buSzPct val="100000"/>
              <a:buNone/>
            </a:pPr>
            <a:r>
              <a:t/>
            </a:r>
            <a:endParaRPr/>
          </a:p>
        </p:txBody>
      </p:sp>
      <p:sp>
        <p:nvSpPr>
          <p:cNvPr id="1550" name="Google Shape;1550;p1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551" name="Google Shape;1551;p1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552" name="Google Shape;1552;p1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6" name="Shape 1556"/>
        <p:cNvGrpSpPr/>
        <p:nvPr/>
      </p:nvGrpSpPr>
      <p:grpSpPr>
        <a:xfrm>
          <a:off x="0" y="0"/>
          <a:ext cx="0" cy="0"/>
          <a:chOff x="0" y="0"/>
          <a:chExt cx="0" cy="0"/>
        </a:xfrm>
      </p:grpSpPr>
      <p:sp>
        <p:nvSpPr>
          <p:cNvPr id="1557" name="Google Shape;1557;p1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 Test</a:t>
            </a:r>
            <a:br>
              <a:rPr lang="en-US"/>
            </a:br>
            <a:endParaRPr/>
          </a:p>
        </p:txBody>
      </p:sp>
      <p:sp>
        <p:nvSpPr>
          <p:cNvPr id="1558" name="Google Shape;1558;p15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lang="en-US"/>
              <a:t>When the sample size is less than 30, and the data has a student t distribution, a </a:t>
            </a:r>
            <a:r>
              <a:rPr b="1" lang="en-US"/>
              <a:t>t test</a:t>
            </a:r>
            <a:r>
              <a:rPr lang="en-US"/>
              <a:t> is utilized. The sample and population mean are compared when the population variance is unknown. The inferential statistics hypothesis test is as follows:</a:t>
            </a:r>
            <a:endParaRPr/>
          </a:p>
          <a:p>
            <a:pPr indent="-228600" lvl="0" marL="228600" rtl="0" algn="l">
              <a:lnSpc>
                <a:spcPct val="90000"/>
              </a:lnSpc>
              <a:spcBef>
                <a:spcPts val="1000"/>
              </a:spcBef>
              <a:spcAft>
                <a:spcPts val="0"/>
              </a:spcAft>
              <a:buClr>
                <a:schemeClr val="dk1"/>
              </a:buClr>
              <a:buSzPct val="100000"/>
              <a:buChar char="•"/>
            </a:pPr>
            <a:r>
              <a:rPr b="1" lang="en-US"/>
              <a:t>Null Hypothesis:</a:t>
            </a:r>
            <a:r>
              <a:rPr lang="en-US"/>
              <a:t> H</a:t>
            </a:r>
            <a:r>
              <a:rPr baseline="-25000" lang="en-US"/>
              <a:t>0</a:t>
            </a:r>
            <a:r>
              <a:rPr lang="en-US"/>
              <a:t>: μ=μ</a:t>
            </a:r>
            <a:r>
              <a:rPr baseline="-25000" lang="en-US"/>
              <a:t>0</a:t>
            </a:r>
            <a:endParaRPr/>
          </a:p>
          <a:p>
            <a:pPr indent="-228600" lvl="0" marL="228600" rtl="0" algn="l">
              <a:lnSpc>
                <a:spcPct val="90000"/>
              </a:lnSpc>
              <a:spcBef>
                <a:spcPts val="1000"/>
              </a:spcBef>
              <a:spcAft>
                <a:spcPts val="0"/>
              </a:spcAft>
              <a:buClr>
                <a:schemeClr val="dk1"/>
              </a:buClr>
              <a:buSzPct val="100000"/>
              <a:buChar char="•"/>
            </a:pPr>
            <a:r>
              <a:rPr b="1" lang="en-US"/>
              <a:t>Alternate Hypothesis:</a:t>
            </a:r>
            <a:r>
              <a:rPr lang="en-US"/>
              <a:t> H</a:t>
            </a:r>
            <a:r>
              <a:rPr baseline="-25000" lang="en-US"/>
              <a:t>1</a:t>
            </a:r>
            <a:r>
              <a:rPr lang="en-US"/>
              <a:t>: μ&gt;μ</a:t>
            </a:r>
            <a:r>
              <a:rPr baseline="-25000" lang="en-US"/>
              <a:t>0</a:t>
            </a:r>
            <a:endParaRPr/>
          </a:p>
          <a:p>
            <a:pPr indent="-228600" lvl="0" marL="228600" rtl="0" algn="l">
              <a:lnSpc>
                <a:spcPct val="90000"/>
              </a:lnSpc>
              <a:spcBef>
                <a:spcPts val="1000"/>
              </a:spcBef>
              <a:spcAft>
                <a:spcPts val="0"/>
              </a:spcAft>
              <a:buClr>
                <a:schemeClr val="dk1"/>
              </a:buClr>
              <a:buSzPct val="100000"/>
              <a:buChar char="•"/>
            </a:pPr>
            <a:r>
              <a:rPr b="1" lang="en-US"/>
              <a:t>Test Statistic: </a:t>
            </a:r>
            <a:r>
              <a:rPr lang="en-US"/>
              <a:t>t = x̄−μ / s√n</a:t>
            </a:r>
            <a:endParaRPr/>
          </a:p>
          <a:p>
            <a:pPr indent="-228600" lvl="0" marL="228600" rtl="0" algn="l">
              <a:lnSpc>
                <a:spcPct val="90000"/>
              </a:lnSpc>
              <a:spcBef>
                <a:spcPts val="1000"/>
              </a:spcBef>
              <a:spcAft>
                <a:spcPts val="0"/>
              </a:spcAft>
              <a:buClr>
                <a:schemeClr val="dk1"/>
              </a:buClr>
              <a:buSzPct val="100000"/>
              <a:buChar char="•"/>
            </a:pPr>
            <a:r>
              <a:rPr lang="en-US"/>
              <a:t>The representations x̄, μ, and n are the same as stated for the z-test. The letter “s” represents the standard deviation of the sample.</a:t>
            </a:r>
            <a:endParaRPr/>
          </a:p>
          <a:p>
            <a:pPr indent="-228600" lvl="0" marL="228600" rtl="0" algn="l">
              <a:lnSpc>
                <a:spcPct val="90000"/>
              </a:lnSpc>
              <a:spcBef>
                <a:spcPts val="1000"/>
              </a:spcBef>
              <a:spcAft>
                <a:spcPts val="0"/>
              </a:spcAft>
              <a:buClr>
                <a:schemeClr val="dk1"/>
              </a:buClr>
              <a:buSzPct val="100000"/>
              <a:buChar char="•"/>
            </a:pPr>
            <a:r>
              <a:rPr b="1" lang="en-US"/>
              <a:t>Decision Criteria:</a:t>
            </a:r>
            <a:r>
              <a:rPr lang="en-US"/>
              <a:t> If the t statistic &gt; t critical value, reject the null hypothesis.</a:t>
            </a:r>
            <a:endParaRPr/>
          </a:p>
          <a:p>
            <a:pPr indent="-64135" lvl="0" marL="228600" rtl="0" algn="l">
              <a:lnSpc>
                <a:spcPct val="90000"/>
              </a:lnSpc>
              <a:spcBef>
                <a:spcPts val="1000"/>
              </a:spcBef>
              <a:spcAft>
                <a:spcPts val="0"/>
              </a:spcAft>
              <a:buClr>
                <a:schemeClr val="dk1"/>
              </a:buClr>
              <a:buSzPct val="100000"/>
              <a:buNone/>
            </a:pPr>
            <a:r>
              <a:t/>
            </a:r>
            <a:endParaRPr/>
          </a:p>
        </p:txBody>
      </p:sp>
      <p:sp>
        <p:nvSpPr>
          <p:cNvPr id="1559" name="Google Shape;1559;p1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560" name="Google Shape;1560;p1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561" name="Google Shape;1561;p1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5" name="Shape 1565"/>
        <p:cNvGrpSpPr/>
        <p:nvPr/>
      </p:nvGrpSpPr>
      <p:grpSpPr>
        <a:xfrm>
          <a:off x="0" y="0"/>
          <a:ext cx="0" cy="0"/>
          <a:chOff x="0" y="0"/>
          <a:chExt cx="0" cy="0"/>
        </a:xfrm>
      </p:grpSpPr>
      <p:sp>
        <p:nvSpPr>
          <p:cNvPr id="1566" name="Google Shape;1566;p1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Matrix</a:t>
            </a:r>
            <a:endParaRPr/>
          </a:p>
        </p:txBody>
      </p:sp>
      <p:sp>
        <p:nvSpPr>
          <p:cNvPr id="1567" name="Google Shape;1567;p1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568" name="Google Shape;1568;p1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569" name="Google Shape;1569;p1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mAT1" id="1570" name="Google Shape;1570;p152"/>
          <p:cNvPicPr preferRelativeResize="0"/>
          <p:nvPr>
            <p:ph idx="1" type="body"/>
          </p:nvPr>
        </p:nvPicPr>
        <p:blipFill rotWithShape="1">
          <a:blip r:embed="rId3">
            <a:alphaModFix/>
          </a:blip>
          <a:srcRect b="0" l="0" r="0" t="0"/>
          <a:stretch/>
        </p:blipFill>
        <p:spPr>
          <a:xfrm>
            <a:off x="1308100" y="1800860"/>
            <a:ext cx="9690735" cy="445325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1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328" name="Google Shape;328;p16"/>
          <p:cNvPicPr preferRelativeResize="0"/>
          <p:nvPr/>
        </p:nvPicPr>
        <p:blipFill rotWithShape="1">
          <a:blip r:embed="rId3">
            <a:alphaModFix/>
          </a:blip>
          <a:srcRect b="0" l="0" r="0" t="0"/>
          <a:stretch/>
        </p:blipFill>
        <p:spPr>
          <a:xfrm>
            <a:off x="1285875" y="421550"/>
            <a:ext cx="9431450" cy="5862775"/>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sp>
        <p:nvSpPr>
          <p:cNvPr id="1575" name="Google Shape;1575;p153"/>
          <p:cNvSpPr txBox="1"/>
          <p:nvPr>
            <p:ph type="title"/>
          </p:nvPr>
        </p:nvSpPr>
        <p:spPr>
          <a:xfrm>
            <a:off x="0" y="13493"/>
            <a:ext cx="10515600" cy="75342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Matrix</a:t>
            </a:r>
            <a:endParaRPr/>
          </a:p>
        </p:txBody>
      </p:sp>
      <p:sp>
        <p:nvSpPr>
          <p:cNvPr id="1576" name="Google Shape;1576;p1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577" name="Google Shape;1577;p1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578" name="Google Shape;1578;p1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Mat2" id="1579" name="Google Shape;1579;p153"/>
          <p:cNvPicPr preferRelativeResize="0"/>
          <p:nvPr>
            <p:ph idx="1" type="body"/>
          </p:nvPr>
        </p:nvPicPr>
        <p:blipFill rotWithShape="1">
          <a:blip r:embed="rId3">
            <a:alphaModFix/>
          </a:blip>
          <a:srcRect b="0" l="0" r="0" t="0"/>
          <a:stretch/>
        </p:blipFill>
        <p:spPr>
          <a:xfrm>
            <a:off x="0" y="1183640"/>
            <a:ext cx="7138219" cy="4490720"/>
          </a:xfrm>
          <a:prstGeom prst="rect">
            <a:avLst/>
          </a:prstGeom>
          <a:noFill/>
          <a:ln>
            <a:noFill/>
          </a:ln>
        </p:spPr>
      </p:pic>
      <p:pic>
        <p:nvPicPr>
          <p:cNvPr descr="mAT3" id="1580" name="Google Shape;1580;p153"/>
          <p:cNvPicPr preferRelativeResize="0"/>
          <p:nvPr/>
        </p:nvPicPr>
        <p:blipFill rotWithShape="1">
          <a:blip r:embed="rId4">
            <a:alphaModFix/>
          </a:blip>
          <a:srcRect b="0" l="0" r="0" t="0"/>
          <a:stretch/>
        </p:blipFill>
        <p:spPr>
          <a:xfrm>
            <a:off x="7138218" y="1183640"/>
            <a:ext cx="5053781" cy="4490720"/>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4" name="Shape 1584"/>
        <p:cNvGrpSpPr/>
        <p:nvPr/>
      </p:nvGrpSpPr>
      <p:grpSpPr>
        <a:xfrm>
          <a:off x="0" y="0"/>
          <a:ext cx="0" cy="0"/>
          <a:chOff x="0" y="0"/>
          <a:chExt cx="0" cy="0"/>
        </a:xfrm>
      </p:grpSpPr>
      <p:sp>
        <p:nvSpPr>
          <p:cNvPr id="1585" name="Google Shape;1585;p1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Matrix Multiplication : Different Size</a:t>
            </a:r>
            <a:endParaRPr/>
          </a:p>
        </p:txBody>
      </p:sp>
      <p:sp>
        <p:nvSpPr>
          <p:cNvPr id="1586" name="Google Shape;1586;p1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587" name="Google Shape;1587;p1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588" name="Google Shape;1588;p1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Mat2" id="1589" name="Google Shape;1589;p154"/>
          <p:cNvPicPr preferRelativeResize="0"/>
          <p:nvPr>
            <p:ph idx="1" type="body"/>
          </p:nvPr>
        </p:nvPicPr>
        <p:blipFill rotWithShape="1">
          <a:blip r:embed="rId3">
            <a:alphaModFix/>
          </a:blip>
          <a:srcRect b="0" l="0" r="0" t="0"/>
          <a:stretch/>
        </p:blipFill>
        <p:spPr>
          <a:xfrm>
            <a:off x="5489575" y="3761740"/>
            <a:ext cx="6073775" cy="1891030"/>
          </a:xfrm>
          <a:prstGeom prst="rect">
            <a:avLst/>
          </a:prstGeom>
          <a:noFill/>
          <a:ln>
            <a:noFill/>
          </a:ln>
        </p:spPr>
      </p:pic>
      <p:pic>
        <p:nvPicPr>
          <p:cNvPr descr="Mat1" id="1590" name="Google Shape;1590;p154"/>
          <p:cNvPicPr preferRelativeResize="0"/>
          <p:nvPr>
            <p:ph idx="2" type="body"/>
          </p:nvPr>
        </p:nvPicPr>
        <p:blipFill rotWithShape="1">
          <a:blip r:embed="rId4">
            <a:alphaModFix/>
          </a:blip>
          <a:srcRect b="0" l="0" r="0" t="0"/>
          <a:stretch/>
        </p:blipFill>
        <p:spPr>
          <a:xfrm>
            <a:off x="838200" y="1369695"/>
            <a:ext cx="5521325" cy="1945005"/>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sp>
        <p:nvSpPr>
          <p:cNvPr id="1595" name="Google Shape;1595;p15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Example</a:t>
            </a:r>
            <a:br>
              <a:rPr lang="en-US"/>
            </a:br>
            <a:endParaRPr/>
          </a:p>
        </p:txBody>
      </p:sp>
      <p:sp>
        <p:nvSpPr>
          <p:cNvPr id="1596" name="Google Shape;1596;p1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597" name="Google Shape;1597;p1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598" name="Google Shape;1598;p1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Mat 4" id="1599" name="Google Shape;1599;p155"/>
          <p:cNvPicPr preferRelativeResize="0"/>
          <p:nvPr>
            <p:ph idx="1" type="body"/>
          </p:nvPr>
        </p:nvPicPr>
        <p:blipFill rotWithShape="1">
          <a:blip r:embed="rId3">
            <a:alphaModFix/>
          </a:blip>
          <a:srcRect b="0" l="0" r="0" t="0"/>
          <a:stretch/>
        </p:blipFill>
        <p:spPr>
          <a:xfrm>
            <a:off x="3824605" y="887095"/>
            <a:ext cx="5776595" cy="5207635"/>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3" name="Shape 1603"/>
        <p:cNvGrpSpPr/>
        <p:nvPr/>
      </p:nvGrpSpPr>
      <p:grpSpPr>
        <a:xfrm>
          <a:off x="0" y="0"/>
          <a:ext cx="0" cy="0"/>
          <a:chOff x="0" y="0"/>
          <a:chExt cx="0" cy="0"/>
        </a:xfrm>
      </p:grpSpPr>
      <p:sp>
        <p:nvSpPr>
          <p:cNvPr id="1604" name="Google Shape;1604;p1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Example</a:t>
            </a:r>
            <a:endParaRPr/>
          </a:p>
        </p:txBody>
      </p:sp>
      <p:sp>
        <p:nvSpPr>
          <p:cNvPr id="1605" name="Google Shape;1605;p1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606" name="Google Shape;1606;p1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607" name="Google Shape;1607;p1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Mat 6" id="1608" name="Google Shape;1608;p156"/>
          <p:cNvPicPr preferRelativeResize="0"/>
          <p:nvPr>
            <p:ph idx="2" type="body"/>
          </p:nvPr>
        </p:nvPicPr>
        <p:blipFill rotWithShape="1">
          <a:blip r:embed="rId3">
            <a:alphaModFix/>
          </a:blip>
          <a:srcRect b="0" l="0" r="0" t="0"/>
          <a:stretch/>
        </p:blipFill>
        <p:spPr>
          <a:xfrm>
            <a:off x="1808480" y="1783715"/>
            <a:ext cx="9749155" cy="2733040"/>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2" name="Shape 1612"/>
        <p:cNvGrpSpPr/>
        <p:nvPr/>
      </p:nvGrpSpPr>
      <p:grpSpPr>
        <a:xfrm>
          <a:off x="0" y="0"/>
          <a:ext cx="0" cy="0"/>
          <a:chOff x="0" y="0"/>
          <a:chExt cx="0" cy="0"/>
        </a:xfrm>
      </p:grpSpPr>
      <p:sp>
        <p:nvSpPr>
          <p:cNvPr id="1613" name="Google Shape;1613;p15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Matrix</a:t>
            </a:r>
            <a:endParaRPr/>
          </a:p>
        </p:txBody>
      </p:sp>
      <p:sp>
        <p:nvSpPr>
          <p:cNvPr id="1614" name="Google Shape;1614;p1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615" name="Google Shape;1615;p1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616" name="Google Shape;1616;p1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mAT5" id="1617" name="Google Shape;1617;p157"/>
          <p:cNvPicPr preferRelativeResize="0"/>
          <p:nvPr>
            <p:ph idx="1" type="body"/>
          </p:nvPr>
        </p:nvPicPr>
        <p:blipFill rotWithShape="1">
          <a:blip r:embed="rId3">
            <a:alphaModFix/>
          </a:blip>
          <a:srcRect b="0" l="0" r="0" t="0"/>
          <a:stretch/>
        </p:blipFill>
        <p:spPr>
          <a:xfrm>
            <a:off x="1484630" y="1962785"/>
            <a:ext cx="9539605" cy="3272790"/>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1" name="Shape 1621"/>
        <p:cNvGrpSpPr/>
        <p:nvPr/>
      </p:nvGrpSpPr>
      <p:grpSpPr>
        <a:xfrm>
          <a:off x="0" y="0"/>
          <a:ext cx="0" cy="0"/>
          <a:chOff x="0" y="0"/>
          <a:chExt cx="0" cy="0"/>
        </a:xfrm>
      </p:grpSpPr>
      <p:sp>
        <p:nvSpPr>
          <p:cNvPr id="1622" name="Google Shape;1622;p15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Example:</a:t>
            </a:r>
            <a:endParaRPr/>
          </a:p>
        </p:txBody>
      </p:sp>
      <p:sp>
        <p:nvSpPr>
          <p:cNvPr id="1623" name="Google Shape;1623;p1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624" name="Google Shape;1624;p1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625" name="Google Shape;1625;p1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Mat 8" id="1626" name="Google Shape;1626;p158"/>
          <p:cNvPicPr preferRelativeResize="0"/>
          <p:nvPr>
            <p:ph idx="2" type="body"/>
          </p:nvPr>
        </p:nvPicPr>
        <p:blipFill rotWithShape="1">
          <a:blip r:embed="rId3">
            <a:alphaModFix/>
          </a:blip>
          <a:srcRect b="0" l="0" r="0" t="0"/>
          <a:stretch/>
        </p:blipFill>
        <p:spPr>
          <a:xfrm>
            <a:off x="4636135" y="366395"/>
            <a:ext cx="5734050" cy="612521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0" name="Shape 1630"/>
        <p:cNvGrpSpPr/>
        <p:nvPr/>
      </p:nvGrpSpPr>
      <p:grpSpPr>
        <a:xfrm>
          <a:off x="0" y="0"/>
          <a:ext cx="0" cy="0"/>
          <a:chOff x="0" y="0"/>
          <a:chExt cx="0" cy="0"/>
        </a:xfrm>
      </p:grpSpPr>
      <p:sp>
        <p:nvSpPr>
          <p:cNvPr id="1631" name="Google Shape;1631;p15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632" name="Google Shape;1632;p1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633" name="Google Shape;1633;p1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634" name="Google Shape;1634;p1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L1" id="1635" name="Google Shape;1635;p159"/>
          <p:cNvPicPr preferRelativeResize="0"/>
          <p:nvPr>
            <p:ph idx="1" type="body"/>
          </p:nvPr>
        </p:nvPicPr>
        <p:blipFill rotWithShape="1">
          <a:blip r:embed="rId3">
            <a:alphaModFix/>
          </a:blip>
          <a:srcRect b="9338" l="0" r="0" t="59790"/>
          <a:stretch/>
        </p:blipFill>
        <p:spPr>
          <a:xfrm>
            <a:off x="0" y="0"/>
            <a:ext cx="12192000" cy="1628058"/>
          </a:xfrm>
          <a:prstGeom prst="rect">
            <a:avLst/>
          </a:prstGeom>
          <a:noFill/>
          <a:ln>
            <a:noFill/>
          </a:ln>
        </p:spPr>
      </p:pic>
      <p:pic>
        <p:nvPicPr>
          <p:cNvPr descr="L2" id="1636" name="Google Shape;1636;p159"/>
          <p:cNvPicPr preferRelativeResize="0"/>
          <p:nvPr/>
        </p:nvPicPr>
        <p:blipFill rotWithShape="1">
          <a:blip r:embed="rId4">
            <a:alphaModFix/>
          </a:blip>
          <a:srcRect b="0" l="0" r="0" t="0"/>
          <a:stretch/>
        </p:blipFill>
        <p:spPr>
          <a:xfrm>
            <a:off x="0" y="1628058"/>
            <a:ext cx="12192000" cy="5229941"/>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0" name="Shape 1640"/>
        <p:cNvGrpSpPr/>
        <p:nvPr/>
      </p:nvGrpSpPr>
      <p:grpSpPr>
        <a:xfrm>
          <a:off x="0" y="0"/>
          <a:ext cx="0" cy="0"/>
          <a:chOff x="0" y="0"/>
          <a:chExt cx="0" cy="0"/>
        </a:xfrm>
      </p:grpSpPr>
      <p:sp>
        <p:nvSpPr>
          <p:cNvPr id="1641" name="Google Shape;1641;p1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Linear Algebra</a:t>
            </a:r>
            <a:br>
              <a:rPr lang="en-US"/>
            </a:br>
            <a:endParaRPr/>
          </a:p>
        </p:txBody>
      </p:sp>
      <p:sp>
        <p:nvSpPr>
          <p:cNvPr id="1642" name="Google Shape;1642;p1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643" name="Google Shape;1643;p1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644" name="Google Shape;1644;p1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l4" id="1645" name="Google Shape;1645;p160"/>
          <p:cNvPicPr preferRelativeResize="0"/>
          <p:nvPr>
            <p:ph idx="1" type="body"/>
          </p:nvPr>
        </p:nvPicPr>
        <p:blipFill rotWithShape="1">
          <a:blip r:embed="rId3">
            <a:alphaModFix/>
          </a:blip>
          <a:srcRect b="0" l="0" r="0" t="0"/>
          <a:stretch/>
        </p:blipFill>
        <p:spPr>
          <a:xfrm>
            <a:off x="1155700" y="2239645"/>
            <a:ext cx="10198100" cy="3213100"/>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9" name="Shape 1649"/>
        <p:cNvGrpSpPr/>
        <p:nvPr/>
      </p:nvGrpSpPr>
      <p:grpSpPr>
        <a:xfrm>
          <a:off x="0" y="0"/>
          <a:ext cx="0" cy="0"/>
          <a:chOff x="0" y="0"/>
          <a:chExt cx="0" cy="0"/>
        </a:xfrm>
      </p:grpSpPr>
      <p:sp>
        <p:nvSpPr>
          <p:cNvPr id="1650" name="Google Shape;1650;p16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Linear Equation</a:t>
            </a:r>
            <a:endParaRPr/>
          </a:p>
        </p:txBody>
      </p:sp>
      <p:sp>
        <p:nvSpPr>
          <p:cNvPr id="1651" name="Google Shape;1651;p1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652" name="Google Shape;1652;p1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653" name="Google Shape;1653;p1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l3" id="1654" name="Google Shape;1654;p161"/>
          <p:cNvPicPr preferRelativeResize="0"/>
          <p:nvPr>
            <p:ph idx="1" type="body"/>
          </p:nvPr>
        </p:nvPicPr>
        <p:blipFill rotWithShape="1">
          <a:blip r:embed="rId3">
            <a:alphaModFix/>
          </a:blip>
          <a:srcRect b="0" l="0" r="0" t="0"/>
          <a:stretch/>
        </p:blipFill>
        <p:spPr>
          <a:xfrm>
            <a:off x="1899285" y="1691005"/>
            <a:ext cx="8825230" cy="4104005"/>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8" name="Shape 1658"/>
        <p:cNvGrpSpPr/>
        <p:nvPr/>
      </p:nvGrpSpPr>
      <p:grpSpPr>
        <a:xfrm>
          <a:off x="0" y="0"/>
          <a:ext cx="0" cy="0"/>
          <a:chOff x="0" y="0"/>
          <a:chExt cx="0" cy="0"/>
        </a:xfrm>
      </p:grpSpPr>
      <p:sp>
        <p:nvSpPr>
          <p:cNvPr id="1659" name="Google Shape;1659;p16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Scalar</a:t>
            </a:r>
            <a:endParaRPr/>
          </a:p>
        </p:txBody>
      </p:sp>
      <p:sp>
        <p:nvSpPr>
          <p:cNvPr id="1660" name="Google Shape;1660;p16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661" name="Google Shape;1661;p16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662" name="Google Shape;1662;p1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l5" id="1663" name="Google Shape;1663;p162"/>
          <p:cNvPicPr preferRelativeResize="0"/>
          <p:nvPr>
            <p:ph idx="1" type="body"/>
          </p:nvPr>
        </p:nvPicPr>
        <p:blipFill rotWithShape="1">
          <a:blip r:embed="rId3">
            <a:alphaModFix/>
          </a:blip>
          <a:srcRect b="0" l="0" r="0" t="0"/>
          <a:stretch/>
        </p:blipFill>
        <p:spPr>
          <a:xfrm>
            <a:off x="1000125" y="2095500"/>
            <a:ext cx="9472295" cy="333184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17"/>
          <p:cNvSpPr txBox="1"/>
          <p:nvPr>
            <p:ph type="title"/>
          </p:nvPr>
        </p:nvSpPr>
        <p:spPr>
          <a:xfrm>
            <a:off x="838200" y="5948098"/>
            <a:ext cx="10515600" cy="9099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SzPct val="100000"/>
              <a:buNone/>
            </a:pPr>
            <a:r>
              <a:rPr lang="en-US"/>
              <a:t>Traditional AI Algorithms</a:t>
            </a:r>
            <a:endParaRPr/>
          </a:p>
        </p:txBody>
      </p:sp>
      <p:sp>
        <p:nvSpPr>
          <p:cNvPr id="335" name="Google Shape;335;p1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336" name="Google Shape;336;p17"/>
          <p:cNvPicPr preferRelativeResize="0"/>
          <p:nvPr/>
        </p:nvPicPr>
        <p:blipFill rotWithShape="1">
          <a:blip r:embed="rId3">
            <a:alphaModFix/>
          </a:blip>
          <a:srcRect b="0" l="0" r="0" t="0"/>
          <a:stretch/>
        </p:blipFill>
        <p:spPr>
          <a:xfrm>
            <a:off x="1772103" y="0"/>
            <a:ext cx="8647798" cy="5948100"/>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7" name="Shape 1667"/>
        <p:cNvGrpSpPr/>
        <p:nvPr/>
      </p:nvGrpSpPr>
      <p:grpSpPr>
        <a:xfrm>
          <a:off x="0" y="0"/>
          <a:ext cx="0" cy="0"/>
          <a:chOff x="0" y="0"/>
          <a:chExt cx="0" cy="0"/>
        </a:xfrm>
      </p:grpSpPr>
      <p:sp>
        <p:nvSpPr>
          <p:cNvPr id="1668" name="Google Shape;1668;p1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Vector</a:t>
            </a:r>
            <a:endParaRPr/>
          </a:p>
        </p:txBody>
      </p:sp>
      <p:sp>
        <p:nvSpPr>
          <p:cNvPr id="1669" name="Google Shape;1669;p1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670" name="Google Shape;1670;p1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671" name="Google Shape;1671;p1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V1" id="1672" name="Google Shape;1672;p163"/>
          <p:cNvPicPr preferRelativeResize="0"/>
          <p:nvPr>
            <p:ph idx="1" type="body"/>
          </p:nvPr>
        </p:nvPicPr>
        <p:blipFill rotWithShape="1">
          <a:blip r:embed="rId3">
            <a:alphaModFix/>
          </a:blip>
          <a:srcRect b="0" l="0" r="0" t="0"/>
          <a:stretch/>
        </p:blipFill>
        <p:spPr>
          <a:xfrm>
            <a:off x="1866900" y="1536065"/>
            <a:ext cx="9107805" cy="4354195"/>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6" name="Shape 1676"/>
        <p:cNvGrpSpPr/>
        <p:nvPr/>
      </p:nvGrpSpPr>
      <p:grpSpPr>
        <a:xfrm>
          <a:off x="0" y="0"/>
          <a:ext cx="0" cy="0"/>
          <a:chOff x="0" y="0"/>
          <a:chExt cx="0" cy="0"/>
        </a:xfrm>
      </p:grpSpPr>
      <p:sp>
        <p:nvSpPr>
          <p:cNvPr id="1677" name="Google Shape;1677;p16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Vector : Machine Learning</a:t>
            </a:r>
            <a:endParaRPr/>
          </a:p>
        </p:txBody>
      </p:sp>
      <p:sp>
        <p:nvSpPr>
          <p:cNvPr id="1678" name="Google Shape;1678;p164"/>
          <p:cNvSpPr txBox="1"/>
          <p:nvPr>
            <p:ph idx="1" type="body"/>
          </p:nvPr>
        </p:nvSpPr>
        <p:spPr>
          <a:xfrm>
            <a:off x="838200" y="14192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rgbClr val="161616"/>
              </a:buClr>
              <a:buSzPts val="2000"/>
              <a:buChar char="•"/>
            </a:pPr>
            <a:r>
              <a:rPr b="0" i="0" lang="en-US" sz="2000">
                <a:solidFill>
                  <a:srgbClr val="161616"/>
                </a:solidFill>
                <a:latin typeface="Times New Roman"/>
                <a:ea typeface="Times New Roman"/>
                <a:cs typeface="Times New Roman"/>
                <a:sym typeface="Times New Roman"/>
              </a:rPr>
              <a:t>A </a:t>
            </a:r>
            <a:r>
              <a:rPr b="1" i="0" lang="en-US" sz="2000">
                <a:solidFill>
                  <a:srgbClr val="161616"/>
                </a:solidFill>
                <a:latin typeface="Times New Roman"/>
                <a:ea typeface="Times New Roman"/>
                <a:cs typeface="Times New Roman"/>
                <a:sym typeface="Times New Roman"/>
              </a:rPr>
              <a:t>feature</a:t>
            </a:r>
            <a:r>
              <a:rPr b="0" i="0" lang="en-US" sz="2000">
                <a:solidFill>
                  <a:srgbClr val="161616"/>
                </a:solidFill>
                <a:latin typeface="Times New Roman"/>
                <a:ea typeface="Times New Roman"/>
                <a:cs typeface="Times New Roman"/>
                <a:sym typeface="Times New Roman"/>
              </a:rPr>
              <a:t> is a numerical or symbolic property of an aspect of an object. A </a:t>
            </a:r>
            <a:r>
              <a:rPr b="1" i="0" lang="en-US" sz="2000">
                <a:solidFill>
                  <a:srgbClr val="161616"/>
                </a:solidFill>
                <a:latin typeface="Times New Roman"/>
                <a:ea typeface="Times New Roman"/>
                <a:cs typeface="Times New Roman"/>
                <a:sym typeface="Times New Roman"/>
              </a:rPr>
              <a:t>feature vector</a:t>
            </a:r>
            <a:r>
              <a:rPr b="0" i="0" lang="en-US" sz="2000">
                <a:solidFill>
                  <a:srgbClr val="161616"/>
                </a:solidFill>
                <a:latin typeface="Times New Roman"/>
                <a:ea typeface="Times New Roman"/>
                <a:cs typeface="Times New Roman"/>
                <a:sym typeface="Times New Roman"/>
              </a:rPr>
              <a:t> is a vector containing multiple elements about an object. Putting feature vectors for objects together can make up a </a:t>
            </a:r>
            <a:r>
              <a:rPr b="1" i="0" lang="en-US" sz="2000">
                <a:solidFill>
                  <a:srgbClr val="161616"/>
                </a:solidFill>
                <a:latin typeface="Times New Roman"/>
                <a:ea typeface="Times New Roman"/>
                <a:cs typeface="Times New Roman"/>
                <a:sym typeface="Times New Roman"/>
              </a:rPr>
              <a:t>feature space</a:t>
            </a:r>
            <a:r>
              <a:rPr b="0" i="0" lang="en-US" sz="2000">
                <a:solidFill>
                  <a:srgbClr val="161616"/>
                </a:solidFill>
                <a:latin typeface="Times New Roman"/>
                <a:ea typeface="Times New Roman"/>
                <a:cs typeface="Times New Roman"/>
                <a:sym typeface="Times New Roman"/>
              </a:rPr>
              <a:t>.</a:t>
            </a:r>
            <a:endParaRPr/>
          </a:p>
          <a:p>
            <a:pPr indent="-228600" lvl="0" marL="228600" rtl="0" algn="just">
              <a:lnSpc>
                <a:spcPct val="90000"/>
              </a:lnSpc>
              <a:spcBef>
                <a:spcPts val="1000"/>
              </a:spcBef>
              <a:spcAft>
                <a:spcPts val="0"/>
              </a:spcAft>
              <a:buClr>
                <a:srgbClr val="161616"/>
              </a:buClr>
              <a:buSzPts val="2000"/>
              <a:buChar char="•"/>
            </a:pPr>
            <a:r>
              <a:rPr b="0" i="0" lang="en-US" sz="2000">
                <a:solidFill>
                  <a:srgbClr val="161616"/>
                </a:solidFill>
                <a:latin typeface="Times New Roman"/>
                <a:ea typeface="Times New Roman"/>
                <a:cs typeface="Times New Roman"/>
                <a:sym typeface="Times New Roman"/>
              </a:rPr>
              <a:t>The features may represent, as a whole, one mere pixel or an entire image. The granularity depends on what someone is trying to learn or represent about the object. You could describe a 3-dimensional shape with a feature vector indicating its height, width, depth, etc.</a:t>
            </a:r>
            <a:endParaRPr/>
          </a:p>
          <a:p>
            <a:pPr indent="-50800" lvl="0" marL="228600" rtl="0" algn="l">
              <a:lnSpc>
                <a:spcPct val="90000"/>
              </a:lnSpc>
              <a:spcBef>
                <a:spcPts val="1000"/>
              </a:spcBef>
              <a:spcAft>
                <a:spcPts val="0"/>
              </a:spcAft>
              <a:buClr>
                <a:schemeClr val="dk1"/>
              </a:buClr>
              <a:buSzPts val="2800"/>
              <a:buNone/>
            </a:pPr>
            <a:r>
              <a:t/>
            </a:r>
            <a:endParaRPr/>
          </a:p>
        </p:txBody>
      </p:sp>
      <p:sp>
        <p:nvSpPr>
          <p:cNvPr id="1679" name="Google Shape;1679;p16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680" name="Google Shape;1680;p16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681" name="Google Shape;1681;p1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682" name="Google Shape;1682;p164"/>
          <p:cNvPicPr preferRelativeResize="0"/>
          <p:nvPr/>
        </p:nvPicPr>
        <p:blipFill rotWithShape="1">
          <a:blip r:embed="rId3">
            <a:alphaModFix/>
          </a:blip>
          <a:srcRect b="0" l="0" r="0" t="0"/>
          <a:stretch/>
        </p:blipFill>
        <p:spPr>
          <a:xfrm>
            <a:off x="2365375" y="3429000"/>
            <a:ext cx="5886450" cy="2266950"/>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6" name="Shape 1686"/>
        <p:cNvGrpSpPr/>
        <p:nvPr/>
      </p:nvGrpSpPr>
      <p:grpSpPr>
        <a:xfrm>
          <a:off x="0" y="0"/>
          <a:ext cx="0" cy="0"/>
          <a:chOff x="0" y="0"/>
          <a:chExt cx="0" cy="0"/>
        </a:xfrm>
      </p:grpSpPr>
      <p:sp>
        <p:nvSpPr>
          <p:cNvPr id="1687" name="Google Shape;1687;p16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Vector : Machine Learning</a:t>
            </a:r>
            <a:endParaRPr/>
          </a:p>
        </p:txBody>
      </p:sp>
      <p:pic>
        <p:nvPicPr>
          <p:cNvPr id="1688" name="Google Shape;1688;p165"/>
          <p:cNvPicPr preferRelativeResize="0"/>
          <p:nvPr>
            <p:ph idx="1" type="body"/>
          </p:nvPr>
        </p:nvPicPr>
        <p:blipFill rotWithShape="1">
          <a:blip r:embed="rId3">
            <a:alphaModFix/>
          </a:blip>
          <a:srcRect b="0" l="0" r="5026" t="0"/>
          <a:stretch/>
        </p:blipFill>
        <p:spPr>
          <a:xfrm>
            <a:off x="561667" y="1690688"/>
            <a:ext cx="11068665" cy="2903212"/>
          </a:xfrm>
          <a:prstGeom prst="rect">
            <a:avLst/>
          </a:prstGeom>
          <a:noFill/>
          <a:ln>
            <a:noFill/>
          </a:ln>
        </p:spPr>
      </p:pic>
      <p:sp>
        <p:nvSpPr>
          <p:cNvPr id="1689" name="Google Shape;1689;p16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690" name="Google Shape;1690;p16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691" name="Google Shape;1691;p16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5" name="Shape 1695"/>
        <p:cNvGrpSpPr/>
        <p:nvPr/>
      </p:nvGrpSpPr>
      <p:grpSpPr>
        <a:xfrm>
          <a:off x="0" y="0"/>
          <a:ext cx="0" cy="0"/>
          <a:chOff x="0" y="0"/>
          <a:chExt cx="0" cy="0"/>
        </a:xfrm>
      </p:grpSpPr>
      <p:sp>
        <p:nvSpPr>
          <p:cNvPr id="1696" name="Google Shape;1696;p16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Vector</a:t>
            </a:r>
            <a:endParaRPr/>
          </a:p>
        </p:txBody>
      </p:sp>
      <p:sp>
        <p:nvSpPr>
          <p:cNvPr id="1697" name="Google Shape;1697;p16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698" name="Google Shape;1698;p16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699" name="Google Shape;1699;p16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v2" id="1700" name="Google Shape;1700;p166"/>
          <p:cNvPicPr preferRelativeResize="0"/>
          <p:nvPr>
            <p:ph idx="1" type="body"/>
          </p:nvPr>
        </p:nvPicPr>
        <p:blipFill rotWithShape="1">
          <a:blip r:embed="rId3">
            <a:alphaModFix/>
          </a:blip>
          <a:srcRect b="0" l="0" r="0" t="0"/>
          <a:stretch/>
        </p:blipFill>
        <p:spPr>
          <a:xfrm>
            <a:off x="1588770" y="1958975"/>
            <a:ext cx="9493250" cy="4397375"/>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4" name="Shape 1704"/>
        <p:cNvGrpSpPr/>
        <p:nvPr/>
      </p:nvGrpSpPr>
      <p:grpSpPr>
        <a:xfrm>
          <a:off x="0" y="0"/>
          <a:ext cx="0" cy="0"/>
          <a:chOff x="0" y="0"/>
          <a:chExt cx="0" cy="0"/>
        </a:xfrm>
      </p:grpSpPr>
      <p:sp>
        <p:nvSpPr>
          <p:cNvPr id="1705" name="Google Shape;1705;p16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Vector : Operation</a:t>
            </a:r>
            <a:endParaRPr/>
          </a:p>
        </p:txBody>
      </p:sp>
      <p:sp>
        <p:nvSpPr>
          <p:cNvPr id="1706" name="Google Shape;1706;p16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707" name="Google Shape;1707;p16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708" name="Google Shape;1708;p16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v3" id="1709" name="Google Shape;1709;p167"/>
          <p:cNvPicPr preferRelativeResize="0"/>
          <p:nvPr>
            <p:ph idx="1" type="body"/>
          </p:nvPr>
        </p:nvPicPr>
        <p:blipFill rotWithShape="1">
          <a:blip r:embed="rId3">
            <a:alphaModFix/>
          </a:blip>
          <a:srcRect b="0" l="0" r="0" t="0"/>
          <a:stretch/>
        </p:blipFill>
        <p:spPr>
          <a:xfrm>
            <a:off x="1215390" y="1835785"/>
            <a:ext cx="10626090" cy="3743325"/>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3" name="Shape 1713"/>
        <p:cNvGrpSpPr/>
        <p:nvPr/>
      </p:nvGrpSpPr>
      <p:grpSpPr>
        <a:xfrm>
          <a:off x="0" y="0"/>
          <a:ext cx="0" cy="0"/>
          <a:chOff x="0" y="0"/>
          <a:chExt cx="0" cy="0"/>
        </a:xfrm>
      </p:grpSpPr>
      <p:sp>
        <p:nvSpPr>
          <p:cNvPr id="1714" name="Google Shape;1714;p16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Vector : Operation</a:t>
            </a:r>
            <a:br>
              <a:rPr lang="en-US"/>
            </a:br>
            <a:endParaRPr/>
          </a:p>
        </p:txBody>
      </p:sp>
      <p:sp>
        <p:nvSpPr>
          <p:cNvPr id="1715" name="Google Shape;1715;p16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716" name="Google Shape;1716;p16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717" name="Google Shape;1717;p16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v4" id="1718" name="Google Shape;1718;p168"/>
          <p:cNvPicPr preferRelativeResize="0"/>
          <p:nvPr>
            <p:ph idx="1" type="body"/>
          </p:nvPr>
        </p:nvPicPr>
        <p:blipFill rotWithShape="1">
          <a:blip r:embed="rId3">
            <a:alphaModFix/>
          </a:blip>
          <a:srcRect b="0" l="0" r="0" t="0"/>
          <a:stretch/>
        </p:blipFill>
        <p:spPr>
          <a:xfrm>
            <a:off x="969645" y="1468120"/>
            <a:ext cx="8727440" cy="2927350"/>
          </a:xfrm>
          <a:prstGeom prst="rect">
            <a:avLst/>
          </a:prstGeom>
          <a:noFill/>
          <a:ln>
            <a:noFill/>
          </a:ln>
        </p:spPr>
      </p:pic>
      <p:pic>
        <p:nvPicPr>
          <p:cNvPr descr="v4_1" id="1719" name="Google Shape;1719;p168"/>
          <p:cNvPicPr preferRelativeResize="0"/>
          <p:nvPr>
            <p:ph idx="2" type="body"/>
          </p:nvPr>
        </p:nvPicPr>
        <p:blipFill rotWithShape="1">
          <a:blip r:embed="rId4">
            <a:alphaModFix/>
          </a:blip>
          <a:srcRect b="0" l="0" r="0" t="0"/>
          <a:stretch/>
        </p:blipFill>
        <p:spPr>
          <a:xfrm>
            <a:off x="969645" y="4395470"/>
            <a:ext cx="1647825" cy="1724025"/>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3" name="Shape 1723"/>
        <p:cNvGrpSpPr/>
        <p:nvPr/>
      </p:nvGrpSpPr>
      <p:grpSpPr>
        <a:xfrm>
          <a:off x="0" y="0"/>
          <a:ext cx="0" cy="0"/>
          <a:chOff x="0" y="0"/>
          <a:chExt cx="0" cy="0"/>
        </a:xfrm>
      </p:grpSpPr>
      <p:sp>
        <p:nvSpPr>
          <p:cNvPr id="1724" name="Google Shape;1724;p16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Vector : Operation</a:t>
            </a:r>
            <a:br>
              <a:rPr lang="en-US"/>
            </a:br>
            <a:endParaRPr/>
          </a:p>
        </p:txBody>
      </p:sp>
      <p:sp>
        <p:nvSpPr>
          <p:cNvPr id="1725" name="Google Shape;1725;p1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726" name="Google Shape;1726;p1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727" name="Google Shape;1727;p1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v5" id="1728" name="Google Shape;1728;p169"/>
          <p:cNvPicPr preferRelativeResize="0"/>
          <p:nvPr>
            <p:ph idx="1" type="body"/>
          </p:nvPr>
        </p:nvPicPr>
        <p:blipFill rotWithShape="1">
          <a:blip r:embed="rId3">
            <a:alphaModFix/>
          </a:blip>
          <a:srcRect b="0" l="0" r="0" t="0"/>
          <a:stretch/>
        </p:blipFill>
        <p:spPr>
          <a:xfrm>
            <a:off x="838200" y="2057400"/>
            <a:ext cx="10062210" cy="3393440"/>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2" name="Shape 1732"/>
        <p:cNvGrpSpPr/>
        <p:nvPr/>
      </p:nvGrpSpPr>
      <p:grpSpPr>
        <a:xfrm>
          <a:off x="0" y="0"/>
          <a:ext cx="0" cy="0"/>
          <a:chOff x="0" y="0"/>
          <a:chExt cx="0" cy="0"/>
        </a:xfrm>
      </p:grpSpPr>
      <p:sp>
        <p:nvSpPr>
          <p:cNvPr id="1733" name="Google Shape;1733;p17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Vector &amp; Matrices</a:t>
            </a:r>
            <a:br>
              <a:rPr lang="en-US"/>
            </a:br>
            <a:endParaRPr/>
          </a:p>
        </p:txBody>
      </p:sp>
      <p:sp>
        <p:nvSpPr>
          <p:cNvPr id="1734" name="Google Shape;1734;p17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735" name="Google Shape;1735;p17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736" name="Google Shape;1736;p17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v6" id="1737" name="Google Shape;1737;p170"/>
          <p:cNvPicPr preferRelativeResize="0"/>
          <p:nvPr>
            <p:ph idx="1" type="body"/>
          </p:nvPr>
        </p:nvPicPr>
        <p:blipFill rotWithShape="1">
          <a:blip r:embed="rId3">
            <a:alphaModFix/>
          </a:blip>
          <a:srcRect b="0" l="0" r="0" t="0"/>
          <a:stretch/>
        </p:blipFill>
        <p:spPr>
          <a:xfrm>
            <a:off x="1414145" y="1350645"/>
            <a:ext cx="9737090" cy="4450715"/>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1" name="Shape 1741"/>
        <p:cNvGrpSpPr/>
        <p:nvPr/>
      </p:nvGrpSpPr>
      <p:grpSpPr>
        <a:xfrm>
          <a:off x="0" y="0"/>
          <a:ext cx="0" cy="0"/>
          <a:chOff x="0" y="0"/>
          <a:chExt cx="0" cy="0"/>
        </a:xfrm>
      </p:grpSpPr>
      <p:sp>
        <p:nvSpPr>
          <p:cNvPr id="1742" name="Google Shape;1742;p17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Vector &amp; Matrices</a:t>
            </a:r>
            <a:br>
              <a:rPr lang="en-US"/>
            </a:br>
            <a:br>
              <a:rPr lang="en-US"/>
            </a:br>
            <a:endParaRPr/>
          </a:p>
        </p:txBody>
      </p:sp>
      <p:sp>
        <p:nvSpPr>
          <p:cNvPr id="1743" name="Google Shape;1743;p17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744" name="Google Shape;1744;p17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745" name="Google Shape;1745;p17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v7" id="1746" name="Google Shape;1746;p171"/>
          <p:cNvPicPr preferRelativeResize="0"/>
          <p:nvPr>
            <p:ph idx="1" type="body"/>
          </p:nvPr>
        </p:nvPicPr>
        <p:blipFill rotWithShape="1">
          <a:blip r:embed="rId3">
            <a:alphaModFix/>
          </a:blip>
          <a:srcRect b="0" l="0" r="0" t="0"/>
          <a:stretch/>
        </p:blipFill>
        <p:spPr>
          <a:xfrm>
            <a:off x="1541780" y="1571625"/>
            <a:ext cx="9109075" cy="4290695"/>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0" name="Shape 1750"/>
        <p:cNvGrpSpPr/>
        <p:nvPr/>
      </p:nvGrpSpPr>
      <p:grpSpPr>
        <a:xfrm>
          <a:off x="0" y="0"/>
          <a:ext cx="0" cy="0"/>
          <a:chOff x="0" y="0"/>
          <a:chExt cx="0" cy="0"/>
        </a:xfrm>
      </p:grpSpPr>
      <p:sp>
        <p:nvSpPr>
          <p:cNvPr id="1751" name="Google Shape;1751;p17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Vector as Matrix : Solve Linear Equation</a:t>
            </a:r>
            <a:endParaRPr/>
          </a:p>
        </p:txBody>
      </p:sp>
      <p:sp>
        <p:nvSpPr>
          <p:cNvPr id="1752" name="Google Shape;1752;p17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753" name="Google Shape;1753;p17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754" name="Google Shape;1754;p17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v8" id="1755" name="Google Shape;1755;p172"/>
          <p:cNvPicPr preferRelativeResize="0"/>
          <p:nvPr>
            <p:ph idx="1" type="body"/>
          </p:nvPr>
        </p:nvPicPr>
        <p:blipFill rotWithShape="1">
          <a:blip r:embed="rId3">
            <a:alphaModFix/>
          </a:blip>
          <a:srcRect b="0" l="0" r="0" t="0"/>
          <a:stretch/>
        </p:blipFill>
        <p:spPr>
          <a:xfrm>
            <a:off x="1606550" y="1971675"/>
            <a:ext cx="9062720" cy="409638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1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343" name="Google Shape;343;p18"/>
          <p:cNvSpPr txBox="1"/>
          <p:nvPr>
            <p:ph type="title"/>
          </p:nvPr>
        </p:nvSpPr>
        <p:spPr>
          <a:xfrm>
            <a:off x="337175" y="98950"/>
            <a:ext cx="59760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Traditional AI algorithm</a:t>
            </a:r>
            <a:endParaRPr/>
          </a:p>
        </p:txBody>
      </p:sp>
      <p:sp>
        <p:nvSpPr>
          <p:cNvPr id="344" name="Google Shape;344;p18"/>
          <p:cNvSpPr txBox="1"/>
          <p:nvPr>
            <p:ph idx="1" type="body"/>
          </p:nvPr>
        </p:nvSpPr>
        <p:spPr>
          <a:xfrm>
            <a:off x="337175" y="1528125"/>
            <a:ext cx="5866500" cy="49605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1000"/>
              </a:spcBef>
              <a:spcAft>
                <a:spcPts val="0"/>
              </a:spcAft>
              <a:buSzPts val="1800"/>
              <a:buNone/>
            </a:pPr>
            <a:r>
              <a:rPr lang="en-US" sz="1940"/>
              <a:t>1. </a:t>
            </a:r>
            <a:r>
              <a:rPr b="1" lang="en-US" sz="1940"/>
              <a:t>Search Algorithms (1950s–1960s)</a:t>
            </a:r>
            <a:endParaRPr b="1" sz="1940"/>
          </a:p>
          <a:p>
            <a:pPr indent="0" lvl="0" marL="0" rtl="0" algn="l">
              <a:lnSpc>
                <a:spcPct val="80000"/>
              </a:lnSpc>
              <a:spcBef>
                <a:spcPts val="1000"/>
              </a:spcBef>
              <a:spcAft>
                <a:spcPts val="0"/>
              </a:spcAft>
              <a:buSzPts val="1800"/>
              <a:buNone/>
            </a:pPr>
            <a:r>
              <a:rPr b="1" lang="en-US" sz="1940"/>
              <a:t>Examples: </a:t>
            </a:r>
            <a:r>
              <a:rPr lang="en-US" sz="1940"/>
              <a:t>Depth-First Search (DFS), Breadth-First Search (BFS), A* Search</a:t>
            </a:r>
            <a:endParaRPr sz="1940"/>
          </a:p>
          <a:p>
            <a:pPr indent="0" lvl="0" marL="0" rtl="0" algn="l">
              <a:lnSpc>
                <a:spcPct val="80000"/>
              </a:lnSpc>
              <a:spcBef>
                <a:spcPts val="1000"/>
              </a:spcBef>
              <a:spcAft>
                <a:spcPts val="0"/>
              </a:spcAft>
              <a:buSzPts val="1800"/>
              <a:buNone/>
            </a:pPr>
            <a:r>
              <a:rPr b="1" lang="en-US" sz="1940"/>
              <a:t>Why Important:</a:t>
            </a:r>
            <a:r>
              <a:rPr lang="en-US" sz="1940"/>
              <a:t> Foundation of problem-solving in AI; introduced systematic ways to explore possibilities.</a:t>
            </a:r>
            <a:endParaRPr sz="1940"/>
          </a:p>
          <a:p>
            <a:pPr indent="0" lvl="0" marL="0" rtl="0" algn="l">
              <a:lnSpc>
                <a:spcPct val="80000"/>
              </a:lnSpc>
              <a:spcBef>
                <a:spcPts val="1000"/>
              </a:spcBef>
              <a:spcAft>
                <a:spcPts val="0"/>
              </a:spcAft>
              <a:buSzPts val="1800"/>
              <a:buNone/>
            </a:pPr>
            <a:r>
              <a:rPr b="1" lang="en-US" sz="1940"/>
              <a:t>Applications: </a:t>
            </a:r>
            <a:r>
              <a:rPr lang="en-US" sz="1940"/>
              <a:t>Route planning (Google Maps), puzzle solvers (chess, 8-puzzle).</a:t>
            </a:r>
            <a:endParaRPr sz="1940"/>
          </a:p>
          <a:p>
            <a:pPr indent="0" lvl="0" marL="0" rtl="0" algn="l">
              <a:lnSpc>
                <a:spcPct val="80000"/>
              </a:lnSpc>
              <a:spcBef>
                <a:spcPts val="1000"/>
              </a:spcBef>
              <a:spcAft>
                <a:spcPts val="0"/>
              </a:spcAft>
              <a:buSzPts val="1800"/>
              <a:buNone/>
            </a:pPr>
            <a:r>
              <a:t/>
            </a:r>
            <a:endParaRPr sz="1940"/>
          </a:p>
          <a:p>
            <a:pPr indent="0" lvl="0" marL="0" rtl="0" algn="l">
              <a:lnSpc>
                <a:spcPct val="80000"/>
              </a:lnSpc>
              <a:spcBef>
                <a:spcPts val="1000"/>
              </a:spcBef>
              <a:spcAft>
                <a:spcPts val="0"/>
              </a:spcAft>
              <a:buSzPts val="1800"/>
              <a:buNone/>
            </a:pPr>
            <a:r>
              <a:rPr b="1" lang="en-US" sz="1940"/>
              <a:t>2. Logic &amp; Rule-Based Systems (1960s–1970s)</a:t>
            </a:r>
            <a:endParaRPr b="1" sz="1940"/>
          </a:p>
          <a:p>
            <a:pPr indent="0" lvl="0" marL="0" rtl="0" algn="l">
              <a:lnSpc>
                <a:spcPct val="80000"/>
              </a:lnSpc>
              <a:spcBef>
                <a:spcPts val="1000"/>
              </a:spcBef>
              <a:spcAft>
                <a:spcPts val="0"/>
              </a:spcAft>
              <a:buSzPts val="1800"/>
              <a:buNone/>
            </a:pPr>
            <a:r>
              <a:rPr b="1" lang="en-US" sz="1940"/>
              <a:t>Examples:</a:t>
            </a:r>
            <a:r>
              <a:rPr lang="en-US" sz="1940"/>
              <a:t> Propositional Logic, First-Order Logic, Production Rules, Expert Systems (like DENDRAL, MYCIN)</a:t>
            </a:r>
            <a:endParaRPr sz="1940"/>
          </a:p>
          <a:p>
            <a:pPr indent="0" lvl="0" marL="0" rtl="0" algn="l">
              <a:lnSpc>
                <a:spcPct val="80000"/>
              </a:lnSpc>
              <a:spcBef>
                <a:spcPts val="1000"/>
              </a:spcBef>
              <a:spcAft>
                <a:spcPts val="0"/>
              </a:spcAft>
              <a:buSzPts val="1800"/>
              <a:buNone/>
            </a:pPr>
            <a:r>
              <a:rPr b="1" lang="en-US" sz="1940"/>
              <a:t>Why Important</a:t>
            </a:r>
            <a:r>
              <a:rPr lang="en-US" sz="1940"/>
              <a:t>: Showed how knowledge representation + inference rules can mimic human experts.</a:t>
            </a:r>
            <a:endParaRPr sz="1940"/>
          </a:p>
          <a:p>
            <a:pPr indent="0" lvl="0" marL="0" rtl="0" algn="l">
              <a:lnSpc>
                <a:spcPct val="80000"/>
              </a:lnSpc>
              <a:spcBef>
                <a:spcPts val="1000"/>
              </a:spcBef>
              <a:spcAft>
                <a:spcPts val="0"/>
              </a:spcAft>
              <a:buClr>
                <a:schemeClr val="dk1"/>
              </a:buClr>
              <a:buSzPts val="605"/>
              <a:buFont typeface="Arial"/>
              <a:buNone/>
            </a:pPr>
            <a:r>
              <a:rPr b="1" lang="en-US" sz="1940"/>
              <a:t>Applications</a:t>
            </a:r>
            <a:r>
              <a:rPr lang="en-US" sz="1940"/>
              <a:t>: Medical diagnosis (MYCIN), chemical structure prediction (DENDRAL), early chatbots.</a:t>
            </a:r>
            <a:endParaRPr sz="1940"/>
          </a:p>
          <a:p>
            <a:pPr indent="0" lvl="0" marL="0" rtl="0" algn="l">
              <a:lnSpc>
                <a:spcPct val="80000"/>
              </a:lnSpc>
              <a:spcBef>
                <a:spcPts val="1000"/>
              </a:spcBef>
              <a:spcAft>
                <a:spcPts val="0"/>
              </a:spcAft>
              <a:buSzPts val="1800"/>
              <a:buNone/>
            </a:pPr>
            <a:r>
              <a:t/>
            </a:r>
            <a:endParaRPr sz="1940"/>
          </a:p>
        </p:txBody>
      </p:sp>
      <p:sp>
        <p:nvSpPr>
          <p:cNvPr id="345" name="Google Shape;345;p18"/>
          <p:cNvSpPr txBox="1"/>
          <p:nvPr>
            <p:ph idx="2" type="body"/>
          </p:nvPr>
        </p:nvSpPr>
        <p:spPr>
          <a:xfrm>
            <a:off x="6491275" y="3631125"/>
            <a:ext cx="4962000" cy="28575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1000"/>
              </a:spcBef>
              <a:spcAft>
                <a:spcPts val="0"/>
              </a:spcAft>
              <a:buClr>
                <a:schemeClr val="dk1"/>
              </a:buClr>
              <a:buSzPts val="605"/>
              <a:buFont typeface="Arial"/>
              <a:buNone/>
            </a:pPr>
            <a:r>
              <a:t/>
            </a:r>
            <a:endParaRPr sz="1940"/>
          </a:p>
          <a:p>
            <a:pPr indent="0" lvl="0" marL="0" rtl="0" algn="l">
              <a:lnSpc>
                <a:spcPct val="70000"/>
              </a:lnSpc>
              <a:spcBef>
                <a:spcPts val="1000"/>
              </a:spcBef>
              <a:spcAft>
                <a:spcPts val="0"/>
              </a:spcAft>
              <a:buClr>
                <a:schemeClr val="dk1"/>
              </a:buClr>
              <a:buSzPts val="605"/>
              <a:buFont typeface="Arial"/>
              <a:buNone/>
            </a:pPr>
            <a:r>
              <a:rPr b="1" lang="en-US" sz="1940"/>
              <a:t>3. Game-Playing AI (1960s–1990s)</a:t>
            </a:r>
            <a:endParaRPr b="1" sz="1940"/>
          </a:p>
          <a:p>
            <a:pPr indent="0" lvl="0" marL="0" rtl="0" algn="l">
              <a:lnSpc>
                <a:spcPct val="70000"/>
              </a:lnSpc>
              <a:spcBef>
                <a:spcPts val="1000"/>
              </a:spcBef>
              <a:spcAft>
                <a:spcPts val="0"/>
              </a:spcAft>
              <a:buClr>
                <a:schemeClr val="dk1"/>
              </a:buClr>
              <a:buSzPts val="605"/>
              <a:buFont typeface="Arial"/>
              <a:buNone/>
            </a:pPr>
            <a:r>
              <a:t/>
            </a:r>
            <a:endParaRPr sz="1940"/>
          </a:p>
          <a:p>
            <a:pPr indent="0" lvl="0" marL="0" rtl="0" algn="l">
              <a:lnSpc>
                <a:spcPct val="70000"/>
              </a:lnSpc>
              <a:spcBef>
                <a:spcPts val="1000"/>
              </a:spcBef>
              <a:spcAft>
                <a:spcPts val="0"/>
              </a:spcAft>
              <a:buClr>
                <a:schemeClr val="dk1"/>
              </a:buClr>
              <a:buSzPts val="605"/>
              <a:buFont typeface="Arial"/>
              <a:buNone/>
            </a:pPr>
            <a:r>
              <a:rPr b="1" lang="en-US" sz="1940"/>
              <a:t>Examples</a:t>
            </a:r>
            <a:r>
              <a:rPr lang="en-US" sz="1940"/>
              <a:t>: Minimax Algorithm, Alpha-Beta Pruning</a:t>
            </a:r>
            <a:endParaRPr sz="1940"/>
          </a:p>
          <a:p>
            <a:pPr indent="0" lvl="0" marL="0" rtl="0" algn="l">
              <a:lnSpc>
                <a:spcPct val="70000"/>
              </a:lnSpc>
              <a:spcBef>
                <a:spcPts val="1000"/>
              </a:spcBef>
              <a:spcAft>
                <a:spcPts val="0"/>
              </a:spcAft>
              <a:buClr>
                <a:schemeClr val="dk1"/>
              </a:buClr>
              <a:buSzPts val="605"/>
              <a:buFont typeface="Arial"/>
              <a:buNone/>
            </a:pPr>
            <a:r>
              <a:rPr b="1" lang="en-US" sz="1940"/>
              <a:t>Why Important</a:t>
            </a:r>
            <a:r>
              <a:rPr lang="en-US" sz="1940"/>
              <a:t>: Proved that machines can plan ahead strategically.</a:t>
            </a:r>
            <a:endParaRPr sz="2140"/>
          </a:p>
          <a:p>
            <a:pPr indent="0" lvl="0" marL="0" rtl="0" algn="l">
              <a:lnSpc>
                <a:spcPct val="70000"/>
              </a:lnSpc>
              <a:spcBef>
                <a:spcPts val="1000"/>
              </a:spcBef>
              <a:spcAft>
                <a:spcPts val="0"/>
              </a:spcAft>
              <a:buClr>
                <a:schemeClr val="dk1"/>
              </a:buClr>
              <a:buSzPts val="605"/>
              <a:buFont typeface="Arial"/>
              <a:buNone/>
            </a:pPr>
            <a:r>
              <a:rPr b="1" lang="en-US" sz="1940"/>
              <a:t>Applications</a:t>
            </a:r>
            <a:r>
              <a:rPr lang="en-US" sz="1940"/>
              <a:t>: Chess engines (Deep Blue beating Kasparov in 1997), video game NPCs.</a:t>
            </a:r>
            <a:endParaRPr sz="1940"/>
          </a:p>
        </p:txBody>
      </p:sp>
      <p:pic>
        <p:nvPicPr>
          <p:cNvPr id="346" name="Google Shape;346;p18"/>
          <p:cNvPicPr preferRelativeResize="0"/>
          <p:nvPr/>
        </p:nvPicPr>
        <p:blipFill rotWithShape="1">
          <a:blip r:embed="rId3">
            <a:alphaModFix/>
          </a:blip>
          <a:srcRect b="0" l="10231" r="10087" t="0"/>
          <a:stretch/>
        </p:blipFill>
        <p:spPr>
          <a:xfrm>
            <a:off x="6313175" y="0"/>
            <a:ext cx="5431074" cy="3751650"/>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9" name="Shape 1759"/>
        <p:cNvGrpSpPr/>
        <p:nvPr/>
      </p:nvGrpSpPr>
      <p:grpSpPr>
        <a:xfrm>
          <a:off x="0" y="0"/>
          <a:ext cx="0" cy="0"/>
          <a:chOff x="0" y="0"/>
          <a:chExt cx="0" cy="0"/>
        </a:xfrm>
      </p:grpSpPr>
      <p:sp>
        <p:nvSpPr>
          <p:cNvPr id="1760" name="Google Shape;1760;p17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Vector as Matrix :Solve Linear Equation</a:t>
            </a:r>
            <a:br>
              <a:rPr lang="en-US"/>
            </a:br>
            <a:endParaRPr/>
          </a:p>
        </p:txBody>
      </p:sp>
      <p:sp>
        <p:nvSpPr>
          <p:cNvPr id="1761" name="Google Shape;1761;p17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762" name="Google Shape;1762;p17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763" name="Google Shape;1763;p17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v9" id="1764" name="Google Shape;1764;p173"/>
          <p:cNvPicPr preferRelativeResize="0"/>
          <p:nvPr>
            <p:ph idx="1" type="body"/>
          </p:nvPr>
        </p:nvPicPr>
        <p:blipFill rotWithShape="1">
          <a:blip r:embed="rId3">
            <a:alphaModFix/>
          </a:blip>
          <a:srcRect b="0" l="0" r="0" t="0"/>
          <a:stretch/>
        </p:blipFill>
        <p:spPr>
          <a:xfrm>
            <a:off x="838200" y="1858010"/>
            <a:ext cx="10789285" cy="3591560"/>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8" name="Shape 1768"/>
        <p:cNvGrpSpPr/>
        <p:nvPr/>
      </p:nvGrpSpPr>
      <p:grpSpPr>
        <a:xfrm>
          <a:off x="0" y="0"/>
          <a:ext cx="0" cy="0"/>
          <a:chOff x="0" y="0"/>
          <a:chExt cx="0" cy="0"/>
        </a:xfrm>
      </p:grpSpPr>
      <p:sp>
        <p:nvSpPr>
          <p:cNvPr id="1769" name="Google Shape;1769;p17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Vector as Matrix :Solve Linear Equation</a:t>
            </a:r>
            <a:br>
              <a:rPr lang="en-US"/>
            </a:br>
            <a:endParaRPr/>
          </a:p>
        </p:txBody>
      </p:sp>
      <p:sp>
        <p:nvSpPr>
          <p:cNvPr id="1770" name="Google Shape;1770;p17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771" name="Google Shape;1771;p17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772" name="Google Shape;1772;p17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v10" id="1773" name="Google Shape;1773;p174"/>
          <p:cNvPicPr preferRelativeResize="0"/>
          <p:nvPr>
            <p:ph idx="1" type="body"/>
          </p:nvPr>
        </p:nvPicPr>
        <p:blipFill rotWithShape="1">
          <a:blip r:embed="rId3">
            <a:alphaModFix/>
          </a:blip>
          <a:srcRect b="0" l="0" r="0" t="0"/>
          <a:stretch/>
        </p:blipFill>
        <p:spPr>
          <a:xfrm>
            <a:off x="838200" y="1691005"/>
            <a:ext cx="9559925" cy="3772535"/>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7" name="Shape 1777"/>
        <p:cNvGrpSpPr/>
        <p:nvPr/>
      </p:nvGrpSpPr>
      <p:grpSpPr>
        <a:xfrm>
          <a:off x="0" y="0"/>
          <a:ext cx="0" cy="0"/>
          <a:chOff x="0" y="0"/>
          <a:chExt cx="0" cy="0"/>
        </a:xfrm>
      </p:grpSpPr>
      <p:sp>
        <p:nvSpPr>
          <p:cNvPr id="1778" name="Google Shape;1778;p17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Vector as Matrix :Solve Linear Equation</a:t>
            </a:r>
            <a:br>
              <a:rPr lang="en-US"/>
            </a:br>
            <a:endParaRPr/>
          </a:p>
        </p:txBody>
      </p:sp>
      <p:sp>
        <p:nvSpPr>
          <p:cNvPr id="1779" name="Google Shape;1779;p17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780" name="Google Shape;1780;p17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781" name="Google Shape;1781;p17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v11" id="1782" name="Google Shape;1782;p175"/>
          <p:cNvPicPr preferRelativeResize="0"/>
          <p:nvPr>
            <p:ph idx="1" type="body"/>
          </p:nvPr>
        </p:nvPicPr>
        <p:blipFill rotWithShape="1">
          <a:blip r:embed="rId3">
            <a:alphaModFix/>
          </a:blip>
          <a:srcRect b="0" l="0" r="0" t="0"/>
          <a:stretch/>
        </p:blipFill>
        <p:spPr>
          <a:xfrm>
            <a:off x="1418590" y="1864360"/>
            <a:ext cx="9725025" cy="2758440"/>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6" name="Shape 1786"/>
        <p:cNvGrpSpPr/>
        <p:nvPr/>
      </p:nvGrpSpPr>
      <p:grpSpPr>
        <a:xfrm>
          <a:off x="0" y="0"/>
          <a:ext cx="0" cy="0"/>
          <a:chOff x="0" y="0"/>
          <a:chExt cx="0" cy="0"/>
        </a:xfrm>
      </p:grpSpPr>
      <p:sp>
        <p:nvSpPr>
          <p:cNvPr id="1787" name="Google Shape;1787;p17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Vector as Matrix :Solve Linear Equation</a:t>
            </a:r>
            <a:br>
              <a:rPr lang="en-US"/>
            </a:br>
            <a:endParaRPr/>
          </a:p>
        </p:txBody>
      </p:sp>
      <p:sp>
        <p:nvSpPr>
          <p:cNvPr id="1788" name="Google Shape;1788;p17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789" name="Google Shape;1789;p17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790" name="Google Shape;1790;p17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v12" id="1791" name="Google Shape;1791;p176"/>
          <p:cNvPicPr preferRelativeResize="0"/>
          <p:nvPr>
            <p:ph idx="1" type="body"/>
          </p:nvPr>
        </p:nvPicPr>
        <p:blipFill rotWithShape="1">
          <a:blip r:embed="rId3">
            <a:alphaModFix/>
          </a:blip>
          <a:srcRect b="0" l="0" r="0" t="0"/>
          <a:stretch/>
        </p:blipFill>
        <p:spPr>
          <a:xfrm>
            <a:off x="838200" y="2299970"/>
            <a:ext cx="10016490" cy="2258060"/>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5" name="Shape 1795"/>
        <p:cNvGrpSpPr/>
        <p:nvPr/>
      </p:nvGrpSpPr>
      <p:grpSpPr>
        <a:xfrm>
          <a:off x="0" y="0"/>
          <a:ext cx="0" cy="0"/>
          <a:chOff x="0" y="0"/>
          <a:chExt cx="0" cy="0"/>
        </a:xfrm>
      </p:grpSpPr>
      <p:sp>
        <p:nvSpPr>
          <p:cNvPr id="1796" name="Google Shape;1796;p17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Example:</a:t>
            </a:r>
            <a:endParaRPr/>
          </a:p>
        </p:txBody>
      </p:sp>
      <p:pic>
        <p:nvPicPr>
          <p:cNvPr id="1797" name="Google Shape;1797;p177"/>
          <p:cNvPicPr preferRelativeResize="0"/>
          <p:nvPr>
            <p:ph idx="1" type="body"/>
          </p:nvPr>
        </p:nvPicPr>
        <p:blipFill rotWithShape="1">
          <a:blip r:embed="rId3">
            <a:alphaModFix/>
          </a:blip>
          <a:srcRect b="0" l="0" r="0" t="0"/>
          <a:stretch/>
        </p:blipFill>
        <p:spPr>
          <a:xfrm>
            <a:off x="1382183" y="1690688"/>
            <a:ext cx="7734300" cy="1171575"/>
          </a:xfrm>
          <a:prstGeom prst="rect">
            <a:avLst/>
          </a:prstGeom>
          <a:noFill/>
          <a:ln>
            <a:noFill/>
          </a:ln>
        </p:spPr>
      </p:pic>
      <p:sp>
        <p:nvSpPr>
          <p:cNvPr id="1798" name="Google Shape;1798;p17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799" name="Google Shape;1799;p17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800" name="Google Shape;1800;p17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801" name="Google Shape;1801;p177"/>
          <p:cNvPicPr preferRelativeResize="0"/>
          <p:nvPr/>
        </p:nvPicPr>
        <p:blipFill rotWithShape="1">
          <a:blip r:embed="rId4">
            <a:alphaModFix/>
          </a:blip>
          <a:srcRect b="0" l="0" r="0" t="0"/>
          <a:stretch/>
        </p:blipFill>
        <p:spPr>
          <a:xfrm>
            <a:off x="1164167" y="3190081"/>
            <a:ext cx="7848600" cy="1419225"/>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5" name="Shape 1805"/>
        <p:cNvGrpSpPr/>
        <p:nvPr/>
      </p:nvGrpSpPr>
      <p:grpSpPr>
        <a:xfrm>
          <a:off x="0" y="0"/>
          <a:ext cx="0" cy="0"/>
          <a:chOff x="0" y="0"/>
          <a:chExt cx="0" cy="0"/>
        </a:xfrm>
      </p:grpSpPr>
      <p:sp>
        <p:nvSpPr>
          <p:cNvPr id="1806" name="Google Shape;1806;p17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Example:</a:t>
            </a:r>
            <a:endParaRPr/>
          </a:p>
        </p:txBody>
      </p:sp>
      <p:pic>
        <p:nvPicPr>
          <p:cNvPr id="1807" name="Google Shape;1807;p178"/>
          <p:cNvPicPr preferRelativeResize="0"/>
          <p:nvPr>
            <p:ph idx="1" type="body"/>
          </p:nvPr>
        </p:nvPicPr>
        <p:blipFill rotWithShape="1">
          <a:blip r:embed="rId3">
            <a:alphaModFix/>
          </a:blip>
          <a:srcRect b="0" l="0" r="0" t="0"/>
          <a:stretch/>
        </p:blipFill>
        <p:spPr>
          <a:xfrm>
            <a:off x="4345516" y="1780910"/>
            <a:ext cx="3009900" cy="1409700"/>
          </a:xfrm>
          <a:prstGeom prst="rect">
            <a:avLst/>
          </a:prstGeom>
          <a:noFill/>
          <a:ln>
            <a:noFill/>
          </a:ln>
        </p:spPr>
      </p:pic>
      <p:sp>
        <p:nvSpPr>
          <p:cNvPr id="1808" name="Google Shape;1808;p17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809" name="Google Shape;1809;p17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810" name="Google Shape;1810;p17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811" name="Google Shape;1811;p178"/>
          <p:cNvPicPr preferRelativeResize="0"/>
          <p:nvPr/>
        </p:nvPicPr>
        <p:blipFill rotWithShape="1">
          <a:blip r:embed="rId4">
            <a:alphaModFix/>
          </a:blip>
          <a:srcRect b="0" l="0" r="0" t="0"/>
          <a:stretch/>
        </p:blipFill>
        <p:spPr>
          <a:xfrm>
            <a:off x="1866900" y="3667391"/>
            <a:ext cx="8115300" cy="1819275"/>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5" name="Shape 1815"/>
        <p:cNvGrpSpPr/>
        <p:nvPr/>
      </p:nvGrpSpPr>
      <p:grpSpPr>
        <a:xfrm>
          <a:off x="0" y="0"/>
          <a:ext cx="0" cy="0"/>
          <a:chOff x="0" y="0"/>
          <a:chExt cx="0" cy="0"/>
        </a:xfrm>
      </p:grpSpPr>
      <p:sp>
        <p:nvSpPr>
          <p:cNvPr id="1816" name="Google Shape;1816;p17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Example:</a:t>
            </a:r>
            <a:endParaRPr/>
          </a:p>
        </p:txBody>
      </p:sp>
      <p:sp>
        <p:nvSpPr>
          <p:cNvPr id="1817" name="Google Shape;1817;p17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818" name="Google Shape;1818;p17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819" name="Google Shape;1819;p17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Mat9" id="1820" name="Google Shape;1820;p179"/>
          <p:cNvPicPr preferRelativeResize="0"/>
          <p:nvPr>
            <p:ph idx="2" type="body"/>
          </p:nvPr>
        </p:nvPicPr>
        <p:blipFill rotWithShape="1">
          <a:blip r:embed="rId3">
            <a:alphaModFix/>
          </a:blip>
          <a:srcRect b="0" l="0" r="0" t="0"/>
          <a:stretch/>
        </p:blipFill>
        <p:spPr>
          <a:xfrm>
            <a:off x="4857750" y="110490"/>
            <a:ext cx="4826000" cy="6059170"/>
          </a:xfrm>
          <a:prstGeom prst="rect">
            <a:avLst/>
          </a:prstGeom>
          <a:noFill/>
          <a:ln>
            <a:noFill/>
          </a:ln>
        </p:spPr>
      </p:pic>
      <p:pic>
        <p:nvPicPr>
          <p:cNvPr descr="Mat 7" id="1821" name="Google Shape;1821;p179"/>
          <p:cNvPicPr preferRelativeResize="0"/>
          <p:nvPr>
            <p:ph idx="1" type="body"/>
          </p:nvPr>
        </p:nvPicPr>
        <p:blipFill rotWithShape="1">
          <a:blip r:embed="rId4">
            <a:alphaModFix/>
          </a:blip>
          <a:srcRect b="0" l="0" r="0" t="0"/>
          <a:stretch/>
        </p:blipFill>
        <p:spPr>
          <a:xfrm>
            <a:off x="0" y="1691005"/>
            <a:ext cx="4723765" cy="2402840"/>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5" name="Shape 1825"/>
        <p:cNvGrpSpPr/>
        <p:nvPr/>
      </p:nvGrpSpPr>
      <p:grpSpPr>
        <a:xfrm>
          <a:off x="0" y="0"/>
          <a:ext cx="0" cy="0"/>
          <a:chOff x="0" y="0"/>
          <a:chExt cx="0" cy="0"/>
        </a:xfrm>
      </p:grpSpPr>
      <p:sp>
        <p:nvSpPr>
          <p:cNvPr id="1826" name="Google Shape;1826;p18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827" name="Google Shape;1827;p18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828" name="Google Shape;1828;p18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PR0" id="1829" name="Google Shape;1829;p180"/>
          <p:cNvPicPr preferRelativeResize="0"/>
          <p:nvPr>
            <p:ph idx="1" type="body"/>
          </p:nvPr>
        </p:nvPicPr>
        <p:blipFill rotWithShape="1">
          <a:blip r:embed="rId3">
            <a:alphaModFix/>
          </a:blip>
          <a:srcRect b="0" l="0" r="0" t="0"/>
          <a:stretch/>
        </p:blipFill>
        <p:spPr>
          <a:xfrm>
            <a:off x="241935" y="116840"/>
            <a:ext cx="11949430" cy="5897245"/>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3" name="Shape 1833"/>
        <p:cNvGrpSpPr/>
        <p:nvPr/>
      </p:nvGrpSpPr>
      <p:grpSpPr>
        <a:xfrm>
          <a:off x="0" y="0"/>
          <a:ext cx="0" cy="0"/>
          <a:chOff x="0" y="0"/>
          <a:chExt cx="0" cy="0"/>
        </a:xfrm>
      </p:grpSpPr>
      <p:sp>
        <p:nvSpPr>
          <p:cNvPr id="1834" name="Google Shape;1834;p18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What is Probability?</a:t>
            </a:r>
            <a:endParaRPr/>
          </a:p>
        </p:txBody>
      </p:sp>
      <p:sp>
        <p:nvSpPr>
          <p:cNvPr id="1835" name="Google Shape;1835;p18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836" name="Google Shape;1836;p18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837" name="Google Shape;1837;p18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PR1" id="1838" name="Google Shape;1838;p181"/>
          <p:cNvPicPr preferRelativeResize="0"/>
          <p:nvPr>
            <p:ph idx="2" type="body"/>
          </p:nvPr>
        </p:nvPicPr>
        <p:blipFill rotWithShape="1">
          <a:blip r:embed="rId3">
            <a:alphaModFix/>
          </a:blip>
          <a:srcRect b="0" l="0" r="0" t="0"/>
          <a:stretch/>
        </p:blipFill>
        <p:spPr>
          <a:xfrm>
            <a:off x="701040" y="1685925"/>
            <a:ext cx="10930255" cy="4277360"/>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2" name="Shape 1842"/>
        <p:cNvGrpSpPr/>
        <p:nvPr/>
      </p:nvGrpSpPr>
      <p:grpSpPr>
        <a:xfrm>
          <a:off x="0" y="0"/>
          <a:ext cx="0" cy="0"/>
          <a:chOff x="0" y="0"/>
          <a:chExt cx="0" cy="0"/>
        </a:xfrm>
      </p:grpSpPr>
      <p:sp>
        <p:nvSpPr>
          <p:cNvPr id="1843" name="Google Shape;1843;p182"/>
          <p:cNvSpPr txBox="1"/>
          <p:nvPr>
            <p:ph type="title"/>
          </p:nvPr>
        </p:nvSpPr>
        <p:spPr>
          <a:xfrm>
            <a:off x="0" y="1"/>
            <a:ext cx="10515600" cy="77674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Probability : Use Cases</a:t>
            </a:r>
            <a:endParaRPr/>
          </a:p>
        </p:txBody>
      </p:sp>
      <p:sp>
        <p:nvSpPr>
          <p:cNvPr id="1844" name="Google Shape;1844;p18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845" name="Google Shape;1845;p18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846" name="Google Shape;1846;p18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PR8" id="1847" name="Google Shape;1847;p182"/>
          <p:cNvPicPr preferRelativeResize="0"/>
          <p:nvPr>
            <p:ph idx="1" type="body"/>
          </p:nvPr>
        </p:nvPicPr>
        <p:blipFill rotWithShape="1">
          <a:blip r:embed="rId3">
            <a:alphaModFix/>
          </a:blip>
          <a:srcRect b="0" l="0" r="0" t="0"/>
          <a:stretch/>
        </p:blipFill>
        <p:spPr>
          <a:xfrm>
            <a:off x="3991159" y="658889"/>
            <a:ext cx="8200841" cy="2770111"/>
          </a:xfrm>
          <a:prstGeom prst="rect">
            <a:avLst/>
          </a:prstGeom>
          <a:noFill/>
          <a:ln>
            <a:noFill/>
          </a:ln>
        </p:spPr>
      </p:pic>
      <p:pic>
        <p:nvPicPr>
          <p:cNvPr id="1848" name="Google Shape;1848;p182"/>
          <p:cNvPicPr preferRelativeResize="0"/>
          <p:nvPr/>
        </p:nvPicPr>
        <p:blipFill rotWithShape="1">
          <a:blip r:embed="rId4">
            <a:alphaModFix/>
          </a:blip>
          <a:srcRect b="0" l="0" r="0" t="12927"/>
          <a:stretch/>
        </p:blipFill>
        <p:spPr>
          <a:xfrm>
            <a:off x="190500" y="3429000"/>
            <a:ext cx="9791700" cy="277011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1E4E79"/>
              </a:buClr>
              <a:buSzPts val="4400"/>
              <a:buFont typeface="Calibri"/>
              <a:buNone/>
            </a:pPr>
            <a:r>
              <a:rPr lang="en-US">
                <a:solidFill>
                  <a:srgbClr val="1E4E79"/>
                </a:solidFill>
              </a:rPr>
              <a:t>Why AI Winter? </a:t>
            </a:r>
            <a:endParaRPr/>
          </a:p>
        </p:txBody>
      </p:sp>
      <p:sp>
        <p:nvSpPr>
          <p:cNvPr id="352" name="Google Shape;352;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solidFill>
                  <a:srgbClr val="1E4E79"/>
                </a:solidFill>
                <a:latin typeface="Arial"/>
                <a:ea typeface="Arial"/>
                <a:cs typeface="Arial"/>
                <a:sym typeface="Arial"/>
              </a:rPr>
              <a:t>2/13/2024</a:t>
            </a:r>
            <a:endParaRPr sz="1400">
              <a:solidFill>
                <a:srgbClr val="1E4E79"/>
              </a:solidFill>
              <a:latin typeface="Arial"/>
              <a:ea typeface="Arial"/>
              <a:cs typeface="Arial"/>
              <a:sym typeface="Arial"/>
            </a:endParaRPr>
          </a:p>
        </p:txBody>
      </p:sp>
      <p:sp>
        <p:nvSpPr>
          <p:cNvPr id="353" name="Google Shape;353;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sz="1400">
                <a:solidFill>
                  <a:srgbClr val="1E4E79"/>
                </a:solidFill>
                <a:latin typeface="Arial"/>
                <a:ea typeface="Arial"/>
                <a:cs typeface="Arial"/>
                <a:sym typeface="Arial"/>
              </a:rPr>
              <a:t>‹#›</a:t>
            </a:fld>
            <a:endParaRPr sz="1400">
              <a:solidFill>
                <a:srgbClr val="1E4E79"/>
              </a:solidFill>
              <a:latin typeface="Arial"/>
              <a:ea typeface="Arial"/>
              <a:cs typeface="Arial"/>
              <a:sym typeface="Arial"/>
            </a:endParaRPr>
          </a:p>
        </p:txBody>
      </p:sp>
      <p:pic>
        <p:nvPicPr>
          <p:cNvPr descr="AI_1.JPG" id="354" name="Google Shape;354;p19"/>
          <p:cNvPicPr preferRelativeResize="0"/>
          <p:nvPr>
            <p:ph idx="1" type="body"/>
          </p:nvPr>
        </p:nvPicPr>
        <p:blipFill rotWithShape="1">
          <a:blip r:embed="rId3">
            <a:alphaModFix/>
          </a:blip>
          <a:srcRect b="0" l="0" r="0" t="0"/>
          <a:stretch/>
        </p:blipFill>
        <p:spPr>
          <a:xfrm>
            <a:off x="1363844" y="1502750"/>
            <a:ext cx="10113964" cy="3831250"/>
          </a:xfrm>
          <a:prstGeom prst="rect">
            <a:avLst/>
          </a:prstGeom>
          <a:noFill/>
          <a:ln>
            <a:noFill/>
          </a:ln>
        </p:spPr>
      </p:pic>
      <p:sp>
        <p:nvSpPr>
          <p:cNvPr id="355" name="Google Shape;355;p19"/>
          <p:cNvSpPr/>
          <p:nvPr/>
        </p:nvSpPr>
        <p:spPr>
          <a:xfrm>
            <a:off x="2509955" y="5491146"/>
            <a:ext cx="7096815"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Arial"/>
                <a:ea typeface="Arial"/>
                <a:cs typeface="Arial"/>
                <a:sym typeface="Arial"/>
              </a:rPr>
              <a:t>The data we had was not enough to predict the accurate result.</a:t>
            </a:r>
            <a:endParaRPr b="0" i="0" sz="1400" u="none" cap="none" strike="noStrike">
              <a:solidFill>
                <a:srgbClr val="000000"/>
              </a:solidFill>
              <a:latin typeface="Arial"/>
              <a:ea typeface="Arial"/>
              <a:cs typeface="Arial"/>
              <a:sym typeface="Arial"/>
            </a:endParaRPr>
          </a:p>
        </p:txBody>
      </p:sp>
      <p:sp>
        <p:nvSpPr>
          <p:cNvPr id="356" name="Google Shape;356;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2" name="Shape 1852"/>
        <p:cNvGrpSpPr/>
        <p:nvPr/>
      </p:nvGrpSpPr>
      <p:grpSpPr>
        <a:xfrm>
          <a:off x="0" y="0"/>
          <a:ext cx="0" cy="0"/>
          <a:chOff x="0" y="0"/>
          <a:chExt cx="0" cy="0"/>
        </a:xfrm>
      </p:grpSpPr>
      <p:sp>
        <p:nvSpPr>
          <p:cNvPr id="1853" name="Google Shape;1853;p18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Probability : Use Cases</a:t>
            </a:r>
            <a:endParaRPr/>
          </a:p>
        </p:txBody>
      </p:sp>
      <p:sp>
        <p:nvSpPr>
          <p:cNvPr id="1854" name="Google Shape;1854;p18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855" name="Google Shape;1855;p18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856" name="Google Shape;1856;p18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pr9" id="1857" name="Google Shape;1857;p183"/>
          <p:cNvPicPr preferRelativeResize="0"/>
          <p:nvPr>
            <p:ph idx="1" type="body"/>
          </p:nvPr>
        </p:nvPicPr>
        <p:blipFill rotWithShape="1">
          <a:blip r:embed="rId3">
            <a:alphaModFix/>
          </a:blip>
          <a:srcRect b="0" l="0" r="0" t="0"/>
          <a:stretch/>
        </p:blipFill>
        <p:spPr>
          <a:xfrm>
            <a:off x="668020" y="2095500"/>
            <a:ext cx="11291570" cy="4010025"/>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1" name="Shape 1861"/>
        <p:cNvGrpSpPr/>
        <p:nvPr/>
      </p:nvGrpSpPr>
      <p:grpSpPr>
        <a:xfrm>
          <a:off x="0" y="0"/>
          <a:ext cx="0" cy="0"/>
          <a:chOff x="0" y="0"/>
          <a:chExt cx="0" cy="0"/>
        </a:xfrm>
      </p:grpSpPr>
      <p:sp>
        <p:nvSpPr>
          <p:cNvPr id="1862" name="Google Shape;1862;p18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Probability Terminology</a:t>
            </a:r>
            <a:endParaRPr/>
          </a:p>
        </p:txBody>
      </p:sp>
      <p:sp>
        <p:nvSpPr>
          <p:cNvPr id="1863" name="Google Shape;1863;p18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864" name="Google Shape;1864;p18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865" name="Google Shape;1865;p18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PR2" id="1866" name="Google Shape;1866;p184"/>
          <p:cNvPicPr preferRelativeResize="0"/>
          <p:nvPr>
            <p:ph idx="2" type="body"/>
          </p:nvPr>
        </p:nvPicPr>
        <p:blipFill rotWithShape="1">
          <a:blip r:embed="rId3">
            <a:alphaModFix/>
          </a:blip>
          <a:srcRect b="0" l="0" r="0" t="0"/>
          <a:stretch/>
        </p:blipFill>
        <p:spPr>
          <a:xfrm>
            <a:off x="1923415" y="1690370"/>
            <a:ext cx="10243185" cy="4456430"/>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0" name="Shape 1870"/>
        <p:cNvGrpSpPr/>
        <p:nvPr/>
      </p:nvGrpSpPr>
      <p:grpSpPr>
        <a:xfrm>
          <a:off x="0" y="0"/>
          <a:ext cx="0" cy="0"/>
          <a:chOff x="0" y="0"/>
          <a:chExt cx="0" cy="0"/>
        </a:xfrm>
      </p:grpSpPr>
      <p:sp>
        <p:nvSpPr>
          <p:cNvPr id="1871" name="Google Shape;1871;p18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Probability Terminology</a:t>
            </a:r>
            <a:endParaRPr/>
          </a:p>
        </p:txBody>
      </p:sp>
      <p:sp>
        <p:nvSpPr>
          <p:cNvPr id="1872" name="Google Shape;1872;p18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873" name="Google Shape;1873;p18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874" name="Google Shape;1874;p18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875" name="Google Shape;1875;p185"/>
          <p:cNvPicPr preferRelativeResize="0"/>
          <p:nvPr>
            <p:ph idx="2" type="body"/>
          </p:nvPr>
        </p:nvPicPr>
        <p:blipFill rotWithShape="1">
          <a:blip r:embed="rId3">
            <a:alphaModFix/>
          </a:blip>
          <a:srcRect b="0" l="0" r="0" t="0"/>
          <a:stretch/>
        </p:blipFill>
        <p:spPr>
          <a:xfrm>
            <a:off x="2971799" y="1744848"/>
            <a:ext cx="6810779" cy="4427352"/>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9" name="Shape 1879"/>
        <p:cNvGrpSpPr/>
        <p:nvPr/>
      </p:nvGrpSpPr>
      <p:grpSpPr>
        <a:xfrm>
          <a:off x="0" y="0"/>
          <a:ext cx="0" cy="0"/>
          <a:chOff x="0" y="0"/>
          <a:chExt cx="0" cy="0"/>
        </a:xfrm>
      </p:grpSpPr>
      <p:sp>
        <p:nvSpPr>
          <p:cNvPr id="1880" name="Google Shape;1880;p186"/>
          <p:cNvSpPr txBox="1"/>
          <p:nvPr>
            <p:ph type="title"/>
          </p:nvPr>
        </p:nvSpPr>
        <p:spPr>
          <a:xfrm>
            <a:off x="651933" y="1365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Probability Terminology</a:t>
            </a:r>
            <a:endParaRPr/>
          </a:p>
        </p:txBody>
      </p:sp>
      <p:sp>
        <p:nvSpPr>
          <p:cNvPr id="1881" name="Google Shape;1881;p18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882" name="Google Shape;1882;p18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883" name="Google Shape;1883;p18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884" name="Google Shape;1884;p186"/>
          <p:cNvPicPr preferRelativeResize="0"/>
          <p:nvPr>
            <p:ph idx="2" type="body"/>
          </p:nvPr>
        </p:nvPicPr>
        <p:blipFill rotWithShape="1">
          <a:blip r:embed="rId3">
            <a:alphaModFix/>
          </a:blip>
          <a:srcRect b="0" l="0" r="0" t="0"/>
          <a:stretch/>
        </p:blipFill>
        <p:spPr>
          <a:xfrm>
            <a:off x="3175000" y="4413478"/>
            <a:ext cx="5181600" cy="1572347"/>
          </a:xfrm>
          <a:prstGeom prst="rect">
            <a:avLst/>
          </a:prstGeom>
          <a:noFill/>
          <a:ln>
            <a:noFill/>
          </a:ln>
        </p:spPr>
      </p:pic>
      <p:pic>
        <p:nvPicPr>
          <p:cNvPr id="1885" name="Google Shape;1885;p186"/>
          <p:cNvPicPr preferRelativeResize="0"/>
          <p:nvPr/>
        </p:nvPicPr>
        <p:blipFill rotWithShape="1">
          <a:blip r:embed="rId4">
            <a:alphaModFix/>
          </a:blip>
          <a:srcRect b="0" l="0" r="0" t="0"/>
          <a:stretch/>
        </p:blipFill>
        <p:spPr>
          <a:xfrm>
            <a:off x="2480204" y="1267199"/>
            <a:ext cx="6401329" cy="3030379"/>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9" name="Shape 1889"/>
        <p:cNvGrpSpPr/>
        <p:nvPr/>
      </p:nvGrpSpPr>
      <p:grpSpPr>
        <a:xfrm>
          <a:off x="0" y="0"/>
          <a:ext cx="0" cy="0"/>
          <a:chOff x="0" y="0"/>
          <a:chExt cx="0" cy="0"/>
        </a:xfrm>
      </p:grpSpPr>
      <p:sp>
        <p:nvSpPr>
          <p:cNvPr id="1890" name="Google Shape;1890;p18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Probability Terminology</a:t>
            </a:r>
            <a:endParaRPr/>
          </a:p>
        </p:txBody>
      </p:sp>
      <p:sp>
        <p:nvSpPr>
          <p:cNvPr id="1891" name="Google Shape;1891;p18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892" name="Google Shape;1892;p18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893" name="Google Shape;1893;p18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894" name="Google Shape;1894;p187"/>
          <p:cNvPicPr preferRelativeResize="0"/>
          <p:nvPr>
            <p:ph idx="2" type="body"/>
          </p:nvPr>
        </p:nvPicPr>
        <p:blipFill rotWithShape="1">
          <a:blip r:embed="rId3">
            <a:alphaModFix/>
          </a:blip>
          <a:srcRect b="0" l="0" r="0" t="0"/>
          <a:stretch/>
        </p:blipFill>
        <p:spPr>
          <a:xfrm>
            <a:off x="2099732" y="1400263"/>
            <a:ext cx="7992535" cy="4743660"/>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8" name="Shape 1898"/>
        <p:cNvGrpSpPr/>
        <p:nvPr/>
      </p:nvGrpSpPr>
      <p:grpSpPr>
        <a:xfrm>
          <a:off x="0" y="0"/>
          <a:ext cx="0" cy="0"/>
          <a:chOff x="0" y="0"/>
          <a:chExt cx="0" cy="0"/>
        </a:xfrm>
      </p:grpSpPr>
      <p:sp>
        <p:nvSpPr>
          <p:cNvPr id="1899" name="Google Shape;1899;p18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Probability : Example</a:t>
            </a:r>
            <a:endParaRPr/>
          </a:p>
        </p:txBody>
      </p:sp>
      <p:sp>
        <p:nvSpPr>
          <p:cNvPr id="1900" name="Google Shape;1900;p18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901" name="Google Shape;1901;p18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902" name="Google Shape;1902;p18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903" name="Google Shape;1903;p188"/>
          <p:cNvSpPr txBox="1"/>
          <p:nvPr/>
        </p:nvSpPr>
        <p:spPr>
          <a:xfrm>
            <a:off x="6096000" y="825701"/>
            <a:ext cx="5663381"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What is the probability that adding outcomes of both the dices will be SIX?? </a:t>
            </a:r>
            <a:endParaRPr b="0" i="0" sz="1800" u="none" cap="none" strike="noStrike">
              <a:solidFill>
                <a:schemeClr val="dk1"/>
              </a:solidFill>
              <a:latin typeface="Calibri"/>
              <a:ea typeface="Calibri"/>
              <a:cs typeface="Calibri"/>
              <a:sym typeface="Calibri"/>
            </a:endParaRPr>
          </a:p>
        </p:txBody>
      </p:sp>
      <p:sp>
        <p:nvSpPr>
          <p:cNvPr id="1904" name="Google Shape;1904;p18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457200" rtl="0" algn="l">
              <a:lnSpc>
                <a:spcPct val="90000"/>
              </a:lnSpc>
              <a:spcBef>
                <a:spcPts val="1000"/>
              </a:spcBef>
              <a:spcAft>
                <a:spcPts val="0"/>
              </a:spcAft>
              <a:buClr>
                <a:schemeClr val="dk1"/>
              </a:buClr>
              <a:buSzPts val="1800"/>
              <a:buNone/>
            </a:pPr>
            <a:r>
              <a:t/>
            </a:r>
            <a:endParaRPr/>
          </a:p>
        </p:txBody>
      </p:sp>
      <p:pic>
        <p:nvPicPr>
          <p:cNvPr descr="PR10" id="1905" name="Google Shape;1905;p188"/>
          <p:cNvPicPr preferRelativeResize="0"/>
          <p:nvPr/>
        </p:nvPicPr>
        <p:blipFill rotWithShape="1">
          <a:blip r:embed="rId3">
            <a:alphaModFix/>
          </a:blip>
          <a:srcRect b="0" l="0" r="0" t="0"/>
          <a:stretch/>
        </p:blipFill>
        <p:spPr>
          <a:xfrm>
            <a:off x="661834" y="1472032"/>
            <a:ext cx="11097547" cy="4884318"/>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9" name="Shape 1909"/>
        <p:cNvGrpSpPr/>
        <p:nvPr/>
      </p:nvGrpSpPr>
      <p:grpSpPr>
        <a:xfrm>
          <a:off x="0" y="0"/>
          <a:ext cx="0" cy="0"/>
          <a:chOff x="0" y="0"/>
          <a:chExt cx="0" cy="0"/>
        </a:xfrm>
      </p:grpSpPr>
      <p:sp>
        <p:nvSpPr>
          <p:cNvPr id="1910" name="Google Shape;1910;p18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Types of Probability</a:t>
            </a:r>
            <a:endParaRPr/>
          </a:p>
        </p:txBody>
      </p:sp>
      <p:sp>
        <p:nvSpPr>
          <p:cNvPr id="1911" name="Google Shape;1911;p18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912" name="Google Shape;1912;p18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913" name="Google Shape;1913;p18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pr4" id="1914" name="Google Shape;1914;p189"/>
          <p:cNvPicPr preferRelativeResize="0"/>
          <p:nvPr>
            <p:ph idx="1" type="body"/>
          </p:nvPr>
        </p:nvPicPr>
        <p:blipFill rotWithShape="1">
          <a:blip r:embed="rId3">
            <a:alphaModFix/>
          </a:blip>
          <a:srcRect b="0" l="0" r="0" t="0"/>
          <a:stretch/>
        </p:blipFill>
        <p:spPr>
          <a:xfrm>
            <a:off x="2866390" y="1454785"/>
            <a:ext cx="6436360" cy="4800600"/>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8" name="Shape 1918"/>
        <p:cNvGrpSpPr/>
        <p:nvPr/>
      </p:nvGrpSpPr>
      <p:grpSpPr>
        <a:xfrm>
          <a:off x="0" y="0"/>
          <a:ext cx="0" cy="0"/>
          <a:chOff x="0" y="0"/>
          <a:chExt cx="0" cy="0"/>
        </a:xfrm>
      </p:grpSpPr>
      <p:sp>
        <p:nvSpPr>
          <p:cNvPr id="1919" name="Google Shape;1919;p19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Types of Probability</a:t>
            </a:r>
            <a:endParaRPr/>
          </a:p>
        </p:txBody>
      </p:sp>
      <p:sp>
        <p:nvSpPr>
          <p:cNvPr id="1920" name="Google Shape;1920;p19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921" name="Google Shape;1921;p19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922" name="Google Shape;1922;p19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PR3" id="1923" name="Google Shape;1923;p190"/>
          <p:cNvPicPr preferRelativeResize="0"/>
          <p:nvPr>
            <p:ph idx="1" type="body"/>
          </p:nvPr>
        </p:nvPicPr>
        <p:blipFill rotWithShape="1">
          <a:blip r:embed="rId3">
            <a:alphaModFix/>
          </a:blip>
          <a:srcRect b="0" l="0" r="0" t="0"/>
          <a:stretch/>
        </p:blipFill>
        <p:spPr>
          <a:xfrm>
            <a:off x="838200" y="1691005"/>
            <a:ext cx="9999345" cy="3868420"/>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7" name="Shape 1927"/>
        <p:cNvGrpSpPr/>
        <p:nvPr/>
      </p:nvGrpSpPr>
      <p:grpSpPr>
        <a:xfrm>
          <a:off x="0" y="0"/>
          <a:ext cx="0" cy="0"/>
          <a:chOff x="0" y="0"/>
          <a:chExt cx="0" cy="0"/>
        </a:xfrm>
      </p:grpSpPr>
      <p:sp>
        <p:nvSpPr>
          <p:cNvPr id="1928" name="Google Shape;1928;p19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Marginal Probability</a:t>
            </a:r>
            <a:endParaRPr/>
          </a:p>
        </p:txBody>
      </p:sp>
      <p:sp>
        <p:nvSpPr>
          <p:cNvPr id="1929" name="Google Shape;1929;p19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930" name="Google Shape;1930;p19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931" name="Google Shape;1931;p19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PR5" id="1932" name="Google Shape;1932;p191"/>
          <p:cNvPicPr preferRelativeResize="0"/>
          <p:nvPr>
            <p:ph idx="2" type="body"/>
          </p:nvPr>
        </p:nvPicPr>
        <p:blipFill rotWithShape="1">
          <a:blip r:embed="rId3">
            <a:alphaModFix/>
          </a:blip>
          <a:srcRect b="0" l="0" r="0" t="0"/>
          <a:stretch/>
        </p:blipFill>
        <p:spPr>
          <a:xfrm>
            <a:off x="412750" y="1527175"/>
            <a:ext cx="11501755" cy="4427855"/>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6" name="Shape 1936"/>
        <p:cNvGrpSpPr/>
        <p:nvPr/>
      </p:nvGrpSpPr>
      <p:grpSpPr>
        <a:xfrm>
          <a:off x="0" y="0"/>
          <a:ext cx="0" cy="0"/>
          <a:chOff x="0" y="0"/>
          <a:chExt cx="0" cy="0"/>
        </a:xfrm>
      </p:grpSpPr>
      <p:sp>
        <p:nvSpPr>
          <p:cNvPr id="1937" name="Google Shape;1937;p19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Joint Probability</a:t>
            </a:r>
            <a:endParaRPr/>
          </a:p>
        </p:txBody>
      </p:sp>
      <p:sp>
        <p:nvSpPr>
          <p:cNvPr id="1938" name="Google Shape;1938;p19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939" name="Google Shape;1939;p19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940" name="Google Shape;1940;p19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PR6" id="1941" name="Google Shape;1941;p192"/>
          <p:cNvPicPr preferRelativeResize="0"/>
          <p:nvPr>
            <p:ph idx="1" type="body"/>
          </p:nvPr>
        </p:nvPicPr>
        <p:blipFill rotWithShape="1">
          <a:blip r:embed="rId3">
            <a:alphaModFix/>
          </a:blip>
          <a:srcRect b="0" l="0" r="0" t="0"/>
          <a:stretch/>
        </p:blipFill>
        <p:spPr>
          <a:xfrm>
            <a:off x="758825" y="1691005"/>
            <a:ext cx="9988550" cy="432371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20"/>
          <p:cNvSpPr txBox="1"/>
          <p:nvPr>
            <p:ph type="title"/>
          </p:nvPr>
        </p:nvSpPr>
        <p:spPr>
          <a:xfrm>
            <a:off x="0" y="0"/>
            <a:ext cx="6519000" cy="992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Statistical AI</a:t>
            </a:r>
            <a:endParaRPr/>
          </a:p>
        </p:txBody>
      </p:sp>
      <p:sp>
        <p:nvSpPr>
          <p:cNvPr id="363" name="Google Shape;363;p20"/>
          <p:cNvSpPr txBox="1"/>
          <p:nvPr>
            <p:ph idx="1" type="body"/>
          </p:nvPr>
        </p:nvSpPr>
        <p:spPr>
          <a:xfrm>
            <a:off x="63750" y="1269150"/>
            <a:ext cx="6391500" cy="52632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1000"/>
              </a:spcBef>
              <a:spcAft>
                <a:spcPts val="0"/>
              </a:spcAft>
              <a:buSzPts val="1800"/>
              <a:buNone/>
            </a:pPr>
            <a:r>
              <a:rPr b="1" lang="en-US" sz="2140"/>
              <a:t>4. Optimization Algorithms (1960s–1980s)</a:t>
            </a:r>
            <a:endParaRPr sz="2140"/>
          </a:p>
          <a:p>
            <a:pPr indent="0" lvl="0" marL="0" rtl="0" algn="l">
              <a:lnSpc>
                <a:spcPct val="70000"/>
              </a:lnSpc>
              <a:spcBef>
                <a:spcPts val="1000"/>
              </a:spcBef>
              <a:spcAft>
                <a:spcPts val="0"/>
              </a:spcAft>
              <a:buSzPts val="1800"/>
              <a:buNone/>
            </a:pPr>
            <a:r>
              <a:rPr lang="en-US" sz="2140">
                <a:highlight>
                  <a:srgbClr val="00FF00"/>
                </a:highlight>
              </a:rPr>
              <a:t>Examples: Gradient Descent (for optimization), Simulated Annealing, Genetic Algorithms</a:t>
            </a:r>
            <a:endParaRPr sz="2140"/>
          </a:p>
          <a:p>
            <a:pPr indent="0" lvl="0" marL="0" rtl="0" algn="l">
              <a:lnSpc>
                <a:spcPct val="70000"/>
              </a:lnSpc>
              <a:spcBef>
                <a:spcPts val="1000"/>
              </a:spcBef>
              <a:spcAft>
                <a:spcPts val="0"/>
              </a:spcAft>
              <a:buSzPts val="1800"/>
              <a:buNone/>
            </a:pPr>
            <a:r>
              <a:rPr lang="en-US" sz="2140">
                <a:highlight>
                  <a:srgbClr val="BFBFBF"/>
                </a:highlight>
              </a:rPr>
              <a:t>Why Important:</a:t>
            </a:r>
            <a:r>
              <a:rPr lang="en-US" sz="2140"/>
              <a:t> Introduced AI’s connection to mathematical optimization and evolution-inspired learning.</a:t>
            </a:r>
            <a:endParaRPr sz="2140"/>
          </a:p>
          <a:p>
            <a:pPr indent="0" lvl="0" marL="0" rtl="0" algn="l">
              <a:lnSpc>
                <a:spcPct val="70000"/>
              </a:lnSpc>
              <a:spcBef>
                <a:spcPts val="1000"/>
              </a:spcBef>
              <a:spcAft>
                <a:spcPts val="0"/>
              </a:spcAft>
              <a:buSzPts val="1800"/>
              <a:buNone/>
            </a:pPr>
            <a:r>
              <a:rPr lang="en-US" sz="2140"/>
              <a:t>Applications: Scheduling, engineering design, portfolio optimization.</a:t>
            </a:r>
            <a:endParaRPr sz="2140"/>
          </a:p>
          <a:p>
            <a:pPr indent="0" lvl="0" marL="0" rtl="0" algn="l">
              <a:lnSpc>
                <a:spcPct val="70000"/>
              </a:lnSpc>
              <a:spcBef>
                <a:spcPts val="1000"/>
              </a:spcBef>
              <a:spcAft>
                <a:spcPts val="0"/>
              </a:spcAft>
              <a:buSzPts val="1800"/>
              <a:buNone/>
            </a:pPr>
            <a:r>
              <a:t/>
            </a:r>
            <a:endParaRPr sz="2140"/>
          </a:p>
          <a:p>
            <a:pPr indent="0" lvl="0" marL="0" rtl="0" algn="l">
              <a:lnSpc>
                <a:spcPct val="70000"/>
              </a:lnSpc>
              <a:spcBef>
                <a:spcPts val="1000"/>
              </a:spcBef>
              <a:spcAft>
                <a:spcPts val="0"/>
              </a:spcAft>
              <a:buSzPts val="1800"/>
              <a:buNone/>
            </a:pPr>
            <a:r>
              <a:rPr b="1" lang="en-US" sz="2140"/>
              <a:t>5. Early Statistical Learning (1960s–1990s)</a:t>
            </a:r>
            <a:endParaRPr sz="2140"/>
          </a:p>
          <a:p>
            <a:pPr indent="0" lvl="0" marL="0" rtl="0" algn="l">
              <a:lnSpc>
                <a:spcPct val="70000"/>
              </a:lnSpc>
              <a:spcBef>
                <a:spcPts val="1000"/>
              </a:spcBef>
              <a:spcAft>
                <a:spcPts val="0"/>
              </a:spcAft>
              <a:buSzPts val="1800"/>
              <a:buNone/>
            </a:pPr>
            <a:r>
              <a:rPr b="1" lang="en-US" sz="2140">
                <a:highlight>
                  <a:srgbClr val="FF9900"/>
                </a:highlight>
              </a:rPr>
              <a:t>Examples: Naïve Bayes Classifier, k-Nearest Neighbors (kNN), k-Means Clustering, Expectation-Maximization (EM)</a:t>
            </a:r>
            <a:endParaRPr sz="2140"/>
          </a:p>
          <a:p>
            <a:pPr indent="0" lvl="0" marL="0" rtl="0" algn="l">
              <a:lnSpc>
                <a:spcPct val="70000"/>
              </a:lnSpc>
              <a:spcBef>
                <a:spcPts val="1000"/>
              </a:spcBef>
              <a:spcAft>
                <a:spcPts val="0"/>
              </a:spcAft>
              <a:buSzPts val="1800"/>
              <a:buNone/>
            </a:pPr>
            <a:r>
              <a:rPr lang="en-US" sz="2140">
                <a:highlight>
                  <a:srgbClr val="BFBFBF"/>
                </a:highlight>
              </a:rPr>
              <a:t>Why Important</a:t>
            </a:r>
            <a:r>
              <a:rPr lang="en-US" sz="2140"/>
              <a:t>: Brought probability/statistics into AI, shifting away from purely symbolic rules.</a:t>
            </a:r>
            <a:endParaRPr sz="2140"/>
          </a:p>
          <a:p>
            <a:pPr indent="0" lvl="0" marL="0" rtl="0" algn="l">
              <a:lnSpc>
                <a:spcPct val="70000"/>
              </a:lnSpc>
              <a:spcBef>
                <a:spcPts val="1000"/>
              </a:spcBef>
              <a:spcAft>
                <a:spcPts val="0"/>
              </a:spcAft>
              <a:buSzPts val="1800"/>
              <a:buNone/>
            </a:pPr>
            <a:r>
              <a:rPr lang="en-US" sz="2140"/>
              <a:t>Applications: Spam filtering (Naïve Bayes), document retrieval, customer segmentation.</a:t>
            </a:r>
            <a:endParaRPr sz="2140"/>
          </a:p>
        </p:txBody>
      </p:sp>
      <p:sp>
        <p:nvSpPr>
          <p:cNvPr id="364" name="Google Shape;364;p20"/>
          <p:cNvSpPr txBox="1"/>
          <p:nvPr>
            <p:ph idx="2" type="body"/>
          </p:nvPr>
        </p:nvSpPr>
        <p:spPr>
          <a:xfrm>
            <a:off x="6519075" y="1624800"/>
            <a:ext cx="5143500" cy="45519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1000"/>
              </a:spcBef>
              <a:spcAft>
                <a:spcPts val="0"/>
              </a:spcAft>
              <a:buSzPts val="1800"/>
              <a:buNone/>
            </a:pPr>
            <a:r>
              <a:rPr lang="en-US" sz="2690"/>
              <a:t>6. </a:t>
            </a:r>
            <a:r>
              <a:rPr lang="en-US" sz="2690">
                <a:highlight>
                  <a:srgbClr val="157359"/>
                </a:highlight>
              </a:rPr>
              <a:t>Decision Trees (1970s–1990s)</a:t>
            </a:r>
            <a:endParaRPr sz="2690">
              <a:highlight>
                <a:srgbClr val="157359"/>
              </a:highlight>
            </a:endParaRPr>
          </a:p>
          <a:p>
            <a:pPr indent="0" lvl="0" marL="0" rtl="0" algn="l">
              <a:lnSpc>
                <a:spcPct val="70000"/>
              </a:lnSpc>
              <a:spcBef>
                <a:spcPts val="1000"/>
              </a:spcBef>
              <a:spcAft>
                <a:spcPts val="0"/>
              </a:spcAft>
              <a:buSzPts val="1800"/>
              <a:buNone/>
            </a:pPr>
            <a:r>
              <a:t/>
            </a:r>
            <a:endParaRPr sz="2690"/>
          </a:p>
          <a:p>
            <a:pPr indent="0" lvl="0" marL="0" rtl="0" algn="l">
              <a:lnSpc>
                <a:spcPct val="70000"/>
              </a:lnSpc>
              <a:spcBef>
                <a:spcPts val="1000"/>
              </a:spcBef>
              <a:spcAft>
                <a:spcPts val="0"/>
              </a:spcAft>
              <a:buSzPts val="1800"/>
              <a:buNone/>
            </a:pPr>
            <a:r>
              <a:rPr lang="en-US" sz="2690"/>
              <a:t>Examples: ID3 (1979), C4.5 (1993), CART</a:t>
            </a:r>
            <a:endParaRPr sz="2690"/>
          </a:p>
          <a:p>
            <a:pPr indent="0" lvl="0" marL="0" rtl="0" algn="l">
              <a:lnSpc>
                <a:spcPct val="70000"/>
              </a:lnSpc>
              <a:spcBef>
                <a:spcPts val="1000"/>
              </a:spcBef>
              <a:spcAft>
                <a:spcPts val="0"/>
              </a:spcAft>
              <a:buSzPts val="1800"/>
              <a:buNone/>
            </a:pPr>
            <a:r>
              <a:t/>
            </a:r>
            <a:endParaRPr sz="2690"/>
          </a:p>
          <a:p>
            <a:pPr indent="0" lvl="0" marL="0" rtl="0" algn="l">
              <a:lnSpc>
                <a:spcPct val="70000"/>
              </a:lnSpc>
              <a:spcBef>
                <a:spcPts val="1000"/>
              </a:spcBef>
              <a:spcAft>
                <a:spcPts val="0"/>
              </a:spcAft>
              <a:buSzPts val="1800"/>
              <a:buNone/>
            </a:pPr>
            <a:r>
              <a:rPr lang="en-US" sz="2690"/>
              <a:t>Why Important: Made ML interpretable and practical; easy to visualize decision logic.</a:t>
            </a:r>
            <a:endParaRPr sz="2690"/>
          </a:p>
          <a:p>
            <a:pPr indent="0" lvl="0" marL="0" rtl="0" algn="l">
              <a:lnSpc>
                <a:spcPct val="70000"/>
              </a:lnSpc>
              <a:spcBef>
                <a:spcPts val="1000"/>
              </a:spcBef>
              <a:spcAft>
                <a:spcPts val="0"/>
              </a:spcAft>
              <a:buSzPts val="1800"/>
              <a:buNone/>
            </a:pPr>
            <a:r>
              <a:t/>
            </a:r>
            <a:endParaRPr sz="2690"/>
          </a:p>
          <a:p>
            <a:pPr indent="0" lvl="0" marL="0" rtl="0" algn="l">
              <a:lnSpc>
                <a:spcPct val="70000"/>
              </a:lnSpc>
              <a:spcBef>
                <a:spcPts val="1000"/>
              </a:spcBef>
              <a:spcAft>
                <a:spcPts val="0"/>
              </a:spcAft>
              <a:buSzPts val="1800"/>
              <a:buNone/>
            </a:pPr>
            <a:r>
              <a:rPr lang="en-US" sz="2690"/>
              <a:t>Applications: Credit risk scoring, medical decision-making, business intelligence.</a:t>
            </a:r>
            <a:endParaRPr sz="2690"/>
          </a:p>
          <a:p>
            <a:pPr indent="0" lvl="0" marL="0" rtl="0" algn="l">
              <a:lnSpc>
                <a:spcPct val="70000"/>
              </a:lnSpc>
              <a:spcBef>
                <a:spcPts val="1000"/>
              </a:spcBef>
              <a:spcAft>
                <a:spcPts val="0"/>
              </a:spcAft>
              <a:buSzPts val="1800"/>
              <a:buNone/>
            </a:pPr>
            <a:r>
              <a:t/>
            </a:r>
            <a:endParaRPr sz="2690"/>
          </a:p>
        </p:txBody>
      </p:sp>
      <p:sp>
        <p:nvSpPr>
          <p:cNvPr id="365" name="Google Shape;365;p2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5" name="Shape 1945"/>
        <p:cNvGrpSpPr/>
        <p:nvPr/>
      </p:nvGrpSpPr>
      <p:grpSpPr>
        <a:xfrm>
          <a:off x="0" y="0"/>
          <a:ext cx="0" cy="0"/>
          <a:chOff x="0" y="0"/>
          <a:chExt cx="0" cy="0"/>
        </a:xfrm>
      </p:grpSpPr>
      <p:sp>
        <p:nvSpPr>
          <p:cNvPr id="1946" name="Google Shape;1946;p19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Example : </a:t>
            </a:r>
            <a:endParaRPr/>
          </a:p>
        </p:txBody>
      </p:sp>
      <p:sp>
        <p:nvSpPr>
          <p:cNvPr id="1947" name="Google Shape;1947;p193"/>
          <p:cNvSpPr txBox="1"/>
          <p:nvPr>
            <p:ph idx="1" type="body"/>
          </p:nvPr>
        </p:nvSpPr>
        <p:spPr>
          <a:xfrm>
            <a:off x="838200" y="1825625"/>
            <a:ext cx="10203180" cy="435165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What is the joint probability of rolling the number five twice in a fair six-sided dice?</a:t>
            </a:r>
            <a:endParaRPr/>
          </a:p>
        </p:txBody>
      </p:sp>
      <p:sp>
        <p:nvSpPr>
          <p:cNvPr id="1948" name="Google Shape;1948;p19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949" name="Google Shape;1949;p19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950" name="Google Shape;1950;p19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Example4" id="1951" name="Google Shape;1951;p193"/>
          <p:cNvPicPr preferRelativeResize="0"/>
          <p:nvPr>
            <p:ph idx="2" type="body"/>
          </p:nvPr>
        </p:nvPicPr>
        <p:blipFill rotWithShape="1">
          <a:blip r:embed="rId3">
            <a:alphaModFix/>
          </a:blip>
          <a:srcRect b="0" l="0" r="0" t="0"/>
          <a:stretch/>
        </p:blipFill>
        <p:spPr>
          <a:xfrm>
            <a:off x="525780" y="3088640"/>
            <a:ext cx="11141075" cy="3088640"/>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5" name="Shape 1955"/>
        <p:cNvGrpSpPr/>
        <p:nvPr/>
      </p:nvGrpSpPr>
      <p:grpSpPr>
        <a:xfrm>
          <a:off x="0" y="0"/>
          <a:ext cx="0" cy="0"/>
          <a:chOff x="0" y="0"/>
          <a:chExt cx="0" cy="0"/>
        </a:xfrm>
      </p:grpSpPr>
      <p:sp>
        <p:nvSpPr>
          <p:cNvPr id="1956" name="Google Shape;1956;p19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Example : </a:t>
            </a:r>
            <a:endParaRPr/>
          </a:p>
        </p:txBody>
      </p:sp>
      <p:sp>
        <p:nvSpPr>
          <p:cNvPr id="1957" name="Google Shape;1957;p194"/>
          <p:cNvSpPr txBox="1"/>
          <p:nvPr>
            <p:ph idx="1" type="body"/>
          </p:nvPr>
        </p:nvSpPr>
        <p:spPr>
          <a:xfrm>
            <a:off x="838200" y="1825625"/>
            <a:ext cx="10234930" cy="435165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What is the joint probability of getting a head followed by a tail in a coin toss?</a:t>
            </a:r>
            <a:endParaRPr/>
          </a:p>
        </p:txBody>
      </p:sp>
      <p:sp>
        <p:nvSpPr>
          <p:cNvPr id="1958" name="Google Shape;1958;p19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959" name="Google Shape;1959;p19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960" name="Google Shape;1960;p19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Example5" id="1961" name="Google Shape;1961;p194"/>
          <p:cNvPicPr preferRelativeResize="0"/>
          <p:nvPr>
            <p:ph idx="2" type="body"/>
          </p:nvPr>
        </p:nvPicPr>
        <p:blipFill rotWithShape="1">
          <a:blip r:embed="rId3">
            <a:alphaModFix/>
          </a:blip>
          <a:srcRect b="0" l="0" r="0" t="0"/>
          <a:stretch/>
        </p:blipFill>
        <p:spPr>
          <a:xfrm>
            <a:off x="899795" y="3073400"/>
            <a:ext cx="9613265" cy="2981960"/>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5" name="Shape 1965"/>
        <p:cNvGrpSpPr/>
        <p:nvPr/>
      </p:nvGrpSpPr>
      <p:grpSpPr>
        <a:xfrm>
          <a:off x="0" y="0"/>
          <a:ext cx="0" cy="0"/>
          <a:chOff x="0" y="0"/>
          <a:chExt cx="0" cy="0"/>
        </a:xfrm>
      </p:grpSpPr>
      <p:sp>
        <p:nvSpPr>
          <p:cNvPr id="1966" name="Google Shape;1966;p19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Example : </a:t>
            </a:r>
            <a:endParaRPr/>
          </a:p>
        </p:txBody>
      </p:sp>
      <p:sp>
        <p:nvSpPr>
          <p:cNvPr id="1967" name="Google Shape;1967;p195"/>
          <p:cNvSpPr txBox="1"/>
          <p:nvPr>
            <p:ph idx="1" type="body"/>
          </p:nvPr>
        </p:nvSpPr>
        <p:spPr>
          <a:xfrm>
            <a:off x="838200" y="1825625"/>
            <a:ext cx="10650855" cy="435165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What is the joint probability of drawing a number ten card that is black?</a:t>
            </a:r>
            <a:endParaRPr/>
          </a:p>
        </p:txBody>
      </p:sp>
      <p:sp>
        <p:nvSpPr>
          <p:cNvPr id="1968" name="Google Shape;1968;p19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969" name="Google Shape;1969;p19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970" name="Google Shape;1970;p19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example6" id="1971" name="Google Shape;1971;p195"/>
          <p:cNvPicPr preferRelativeResize="0"/>
          <p:nvPr>
            <p:ph idx="2" type="body"/>
          </p:nvPr>
        </p:nvPicPr>
        <p:blipFill rotWithShape="1">
          <a:blip r:embed="rId3">
            <a:alphaModFix/>
          </a:blip>
          <a:srcRect b="0" l="0" r="0" t="0"/>
          <a:stretch/>
        </p:blipFill>
        <p:spPr>
          <a:xfrm>
            <a:off x="685165" y="2580005"/>
            <a:ext cx="10668635" cy="3375660"/>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5" name="Shape 1975"/>
        <p:cNvGrpSpPr/>
        <p:nvPr/>
      </p:nvGrpSpPr>
      <p:grpSpPr>
        <a:xfrm>
          <a:off x="0" y="0"/>
          <a:ext cx="0" cy="0"/>
          <a:chOff x="0" y="0"/>
          <a:chExt cx="0" cy="0"/>
        </a:xfrm>
      </p:grpSpPr>
      <p:sp>
        <p:nvSpPr>
          <p:cNvPr id="1976" name="Google Shape;1976;p19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Conditional Probability</a:t>
            </a:r>
            <a:endParaRPr/>
          </a:p>
        </p:txBody>
      </p:sp>
      <p:sp>
        <p:nvSpPr>
          <p:cNvPr id="1977" name="Google Shape;1977;p19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978" name="Google Shape;1978;p19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979" name="Google Shape;1979;p19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PR7" id="1980" name="Google Shape;1980;p196"/>
          <p:cNvPicPr preferRelativeResize="0"/>
          <p:nvPr>
            <p:ph idx="1" type="body"/>
          </p:nvPr>
        </p:nvPicPr>
        <p:blipFill rotWithShape="1">
          <a:blip r:embed="rId3">
            <a:alphaModFix/>
          </a:blip>
          <a:srcRect b="0" l="0" r="0" t="0"/>
          <a:stretch/>
        </p:blipFill>
        <p:spPr>
          <a:xfrm>
            <a:off x="1469390" y="1814195"/>
            <a:ext cx="9267190" cy="4261485"/>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4" name="Shape 1984"/>
        <p:cNvGrpSpPr/>
        <p:nvPr/>
      </p:nvGrpSpPr>
      <p:grpSpPr>
        <a:xfrm>
          <a:off x="0" y="0"/>
          <a:ext cx="0" cy="0"/>
          <a:chOff x="0" y="0"/>
          <a:chExt cx="0" cy="0"/>
        </a:xfrm>
      </p:grpSpPr>
      <p:sp>
        <p:nvSpPr>
          <p:cNvPr id="1985" name="Google Shape;1985;p19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Conditional Probability</a:t>
            </a:r>
            <a:br>
              <a:rPr lang="en-US"/>
            </a:br>
            <a:endParaRPr/>
          </a:p>
        </p:txBody>
      </p:sp>
      <p:sp>
        <p:nvSpPr>
          <p:cNvPr id="1986" name="Google Shape;1986;p19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987" name="Google Shape;1987;p19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988" name="Google Shape;1988;p19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Pr1" id="1989" name="Google Shape;1989;p197"/>
          <p:cNvPicPr preferRelativeResize="0"/>
          <p:nvPr>
            <p:ph idx="1" type="body"/>
          </p:nvPr>
        </p:nvPicPr>
        <p:blipFill rotWithShape="1">
          <a:blip r:embed="rId3">
            <a:alphaModFix/>
          </a:blip>
          <a:srcRect b="0" l="0" r="0" t="0"/>
          <a:stretch/>
        </p:blipFill>
        <p:spPr>
          <a:xfrm>
            <a:off x="3009800" y="1239525"/>
            <a:ext cx="6395700" cy="5016600"/>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3" name="Shape 1993"/>
        <p:cNvGrpSpPr/>
        <p:nvPr/>
      </p:nvGrpSpPr>
      <p:grpSpPr>
        <a:xfrm>
          <a:off x="0" y="0"/>
          <a:ext cx="0" cy="0"/>
          <a:chOff x="0" y="0"/>
          <a:chExt cx="0" cy="0"/>
        </a:xfrm>
      </p:grpSpPr>
      <p:sp>
        <p:nvSpPr>
          <p:cNvPr id="1994" name="Google Shape;1994;p19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Example:</a:t>
            </a:r>
            <a:endParaRPr/>
          </a:p>
        </p:txBody>
      </p:sp>
      <p:sp>
        <p:nvSpPr>
          <p:cNvPr id="1995" name="Google Shape;1995;p19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lang="en-US"/>
              <a:t>In a group of 100 sports car buyers, 40 bought alarm systems, 30 purchased bucket seats, and 20 purchased an alarm system and bucket seats. If a car buyer chosen at random bought an alarm system, what is the probability they also bought bucket seats?</a:t>
            </a:r>
            <a:endParaRPr/>
          </a:p>
        </p:txBody>
      </p:sp>
      <p:sp>
        <p:nvSpPr>
          <p:cNvPr id="1996" name="Google Shape;1996;p19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997" name="Google Shape;1997;p19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998" name="Google Shape;1998;p19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2" name="Shape 2002"/>
        <p:cNvGrpSpPr/>
        <p:nvPr/>
      </p:nvGrpSpPr>
      <p:grpSpPr>
        <a:xfrm>
          <a:off x="0" y="0"/>
          <a:ext cx="0" cy="0"/>
          <a:chOff x="0" y="0"/>
          <a:chExt cx="0" cy="0"/>
        </a:xfrm>
      </p:grpSpPr>
      <p:sp>
        <p:nvSpPr>
          <p:cNvPr id="2003" name="Google Shape;2003;p19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Example:</a:t>
            </a:r>
            <a:endParaRPr/>
          </a:p>
        </p:txBody>
      </p:sp>
      <p:sp>
        <p:nvSpPr>
          <p:cNvPr id="2004" name="Google Shape;2004;p199"/>
          <p:cNvSpPr txBox="1"/>
          <p:nvPr>
            <p:ph idx="1" type="body"/>
          </p:nvPr>
        </p:nvSpPr>
        <p:spPr>
          <a:xfrm>
            <a:off x="266700" y="1691005"/>
            <a:ext cx="6486525" cy="4351655"/>
          </a:xfrm>
          <a:prstGeom prst="rect">
            <a:avLst/>
          </a:prstGeom>
          <a:noFill/>
          <a:ln>
            <a:noFill/>
          </a:ln>
        </p:spPr>
        <p:txBody>
          <a:bodyPr anchorCtr="0" anchor="t" bIns="45700" lIns="91425" spcFirstLastPara="1" rIns="91425" wrap="square" tIns="45700">
            <a:normAutofit/>
          </a:bodyPr>
          <a:lstStyle/>
          <a:p>
            <a:pPr indent="-228600" lvl="1" marL="685800" rtl="0" algn="just">
              <a:lnSpc>
                <a:spcPct val="90000"/>
              </a:lnSpc>
              <a:spcBef>
                <a:spcPts val="0"/>
              </a:spcBef>
              <a:spcAft>
                <a:spcPts val="0"/>
              </a:spcAft>
              <a:buClr>
                <a:schemeClr val="dk1"/>
              </a:buClr>
              <a:buSzPts val="2400"/>
              <a:buChar char="•"/>
            </a:pPr>
            <a:r>
              <a:rPr lang="en-US"/>
              <a:t>In a group of 100 sports car buyers, 40 bought alarm systems, 30 purchased bucket seats, and 20 purchased an alarm system and bucket seats. If a car buyer chosen at random bought an alarm system, what is the probability they also bought bucket seats?</a:t>
            </a:r>
            <a:endParaRPr/>
          </a:p>
          <a:p>
            <a:pPr indent="-76200" lvl="1" marL="685800" rtl="0" algn="just">
              <a:lnSpc>
                <a:spcPct val="90000"/>
              </a:lnSpc>
              <a:spcBef>
                <a:spcPts val="500"/>
              </a:spcBef>
              <a:spcAft>
                <a:spcPts val="0"/>
              </a:spcAft>
              <a:buClr>
                <a:schemeClr val="dk1"/>
              </a:buClr>
              <a:buSzPts val="2400"/>
              <a:buNone/>
            </a:pPr>
            <a:r>
              <a:t/>
            </a:r>
            <a:endParaRPr/>
          </a:p>
          <a:p>
            <a:pPr indent="-228600" lvl="1" marL="685800" rtl="0" algn="just">
              <a:lnSpc>
                <a:spcPct val="90000"/>
              </a:lnSpc>
              <a:spcBef>
                <a:spcPts val="500"/>
              </a:spcBef>
              <a:spcAft>
                <a:spcPts val="0"/>
              </a:spcAft>
              <a:buClr>
                <a:srgbClr val="FF0000"/>
              </a:buClr>
              <a:buSzPts val="2400"/>
              <a:buChar char="•"/>
            </a:pPr>
            <a:r>
              <a:rPr lang="en-US">
                <a:solidFill>
                  <a:srgbClr val="FF0000"/>
                </a:solidFill>
              </a:rPr>
              <a:t>P(B|A) = P(A∩B) / P(A) = 0.2 / 0.4 = 0.5.</a:t>
            </a:r>
            <a:endParaRPr/>
          </a:p>
        </p:txBody>
      </p:sp>
      <p:sp>
        <p:nvSpPr>
          <p:cNvPr id="2005" name="Google Shape;2005;p19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2006" name="Google Shape;2006;p19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2007" name="Google Shape;2007;p19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pr2" id="2008" name="Google Shape;2008;p199"/>
          <p:cNvPicPr preferRelativeResize="0"/>
          <p:nvPr>
            <p:ph idx="2" type="body"/>
          </p:nvPr>
        </p:nvPicPr>
        <p:blipFill rotWithShape="1">
          <a:blip r:embed="rId3">
            <a:alphaModFix/>
          </a:blip>
          <a:srcRect b="0" l="0" r="0" t="0"/>
          <a:stretch/>
        </p:blipFill>
        <p:spPr>
          <a:xfrm>
            <a:off x="7324090" y="1525270"/>
            <a:ext cx="4761865" cy="3220720"/>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12" name="Shape 2012"/>
        <p:cNvGrpSpPr/>
        <p:nvPr/>
      </p:nvGrpSpPr>
      <p:grpSpPr>
        <a:xfrm>
          <a:off x="0" y="0"/>
          <a:ext cx="0" cy="0"/>
          <a:chOff x="0" y="0"/>
          <a:chExt cx="0" cy="0"/>
        </a:xfrm>
      </p:grpSpPr>
      <p:sp>
        <p:nvSpPr>
          <p:cNvPr id="2013" name="Google Shape;2013;p20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Example:</a:t>
            </a:r>
            <a:endParaRPr/>
          </a:p>
        </p:txBody>
      </p:sp>
      <p:sp>
        <p:nvSpPr>
          <p:cNvPr id="2014" name="Google Shape;2014;p20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rgbClr val="222222"/>
              </a:buClr>
              <a:buSzPts val="2800"/>
              <a:buChar char="•"/>
            </a:pPr>
            <a:r>
              <a:rPr b="0" i="0" lang="en-US">
                <a:solidFill>
                  <a:srgbClr val="222222"/>
                </a:solidFill>
                <a:latin typeface="Arial"/>
                <a:ea typeface="Arial"/>
                <a:cs typeface="Arial"/>
                <a:sym typeface="Arial"/>
              </a:rPr>
              <a:t>Suppose you draw two cards from a deck and you win if you get a jack followed by an ace (without replacement). What is the probability of winning, given we know that you got a jack in the first turn?</a:t>
            </a:r>
            <a:endParaRPr>
              <a:latin typeface="Arial"/>
              <a:ea typeface="Arial"/>
              <a:cs typeface="Arial"/>
              <a:sym typeface="Arial"/>
            </a:endParaRPr>
          </a:p>
          <a:p>
            <a:pPr indent="-228600" lvl="0" marL="228600" rtl="0" algn="just">
              <a:lnSpc>
                <a:spcPct val="90000"/>
              </a:lnSpc>
              <a:spcBef>
                <a:spcPts val="1000"/>
              </a:spcBef>
              <a:spcAft>
                <a:spcPts val="0"/>
              </a:spcAft>
              <a:buClr>
                <a:srgbClr val="222222"/>
              </a:buClr>
              <a:buSzPts val="2800"/>
              <a:buChar char="•"/>
            </a:pPr>
            <a:r>
              <a:rPr b="0" i="0" lang="en-US">
                <a:solidFill>
                  <a:srgbClr val="222222"/>
                </a:solidFill>
                <a:latin typeface="Arial"/>
                <a:ea typeface="Arial"/>
                <a:cs typeface="Arial"/>
                <a:sym typeface="Arial"/>
              </a:rPr>
              <a:t>Let event A be getting a jack in the first turn</a:t>
            </a:r>
            <a:endParaRPr>
              <a:latin typeface="Arial"/>
              <a:ea typeface="Arial"/>
              <a:cs typeface="Arial"/>
              <a:sym typeface="Arial"/>
            </a:endParaRPr>
          </a:p>
          <a:p>
            <a:pPr indent="-228600" lvl="0" marL="228600" rtl="0" algn="just">
              <a:lnSpc>
                <a:spcPct val="90000"/>
              </a:lnSpc>
              <a:spcBef>
                <a:spcPts val="1000"/>
              </a:spcBef>
              <a:spcAft>
                <a:spcPts val="0"/>
              </a:spcAft>
              <a:buClr>
                <a:srgbClr val="222222"/>
              </a:buClr>
              <a:buSzPts val="2800"/>
              <a:buChar char="•"/>
            </a:pPr>
            <a:r>
              <a:rPr b="0" i="0" lang="en-US">
                <a:solidFill>
                  <a:srgbClr val="222222"/>
                </a:solidFill>
                <a:latin typeface="Arial"/>
                <a:ea typeface="Arial"/>
                <a:cs typeface="Arial"/>
                <a:sym typeface="Arial"/>
              </a:rPr>
              <a:t>Let event B be getting an ace in the second turn.</a:t>
            </a:r>
            <a:endParaRPr>
              <a:latin typeface="Arial"/>
              <a:ea typeface="Arial"/>
              <a:cs typeface="Arial"/>
              <a:sym typeface="Arial"/>
            </a:endParaRPr>
          </a:p>
          <a:p>
            <a:pPr indent="-50800" lvl="0" marL="228600" rtl="0" algn="just">
              <a:lnSpc>
                <a:spcPct val="90000"/>
              </a:lnSpc>
              <a:spcBef>
                <a:spcPts val="1000"/>
              </a:spcBef>
              <a:spcAft>
                <a:spcPts val="0"/>
              </a:spcAft>
              <a:buClr>
                <a:schemeClr val="dk1"/>
              </a:buClr>
              <a:buSzPts val="2800"/>
              <a:buNone/>
            </a:pPr>
            <a:r>
              <a:t/>
            </a:r>
            <a:endParaRPr>
              <a:latin typeface="Arial"/>
              <a:ea typeface="Arial"/>
              <a:cs typeface="Arial"/>
              <a:sym typeface="Arial"/>
            </a:endParaRPr>
          </a:p>
        </p:txBody>
      </p:sp>
      <p:sp>
        <p:nvSpPr>
          <p:cNvPr id="2015" name="Google Shape;2015;p20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2016" name="Google Shape;2016;p20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2017" name="Google Shape;2017;p20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21" name="Shape 2021"/>
        <p:cNvGrpSpPr/>
        <p:nvPr/>
      </p:nvGrpSpPr>
      <p:grpSpPr>
        <a:xfrm>
          <a:off x="0" y="0"/>
          <a:ext cx="0" cy="0"/>
          <a:chOff x="0" y="0"/>
          <a:chExt cx="0" cy="0"/>
        </a:xfrm>
      </p:grpSpPr>
      <p:sp>
        <p:nvSpPr>
          <p:cNvPr id="2022" name="Google Shape;2022;p20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Example:</a:t>
            </a:r>
            <a:endParaRPr/>
          </a:p>
        </p:txBody>
      </p:sp>
      <p:pic>
        <p:nvPicPr>
          <p:cNvPr id="2023" name="Google Shape;2023;p201"/>
          <p:cNvPicPr preferRelativeResize="0"/>
          <p:nvPr>
            <p:ph idx="1" type="body"/>
          </p:nvPr>
        </p:nvPicPr>
        <p:blipFill rotWithShape="1">
          <a:blip r:embed="rId3">
            <a:alphaModFix/>
          </a:blip>
          <a:srcRect b="0" l="0" r="0" t="0"/>
          <a:stretch/>
        </p:blipFill>
        <p:spPr>
          <a:xfrm>
            <a:off x="2924175" y="2548731"/>
            <a:ext cx="6343650" cy="2905125"/>
          </a:xfrm>
          <a:prstGeom prst="rect">
            <a:avLst/>
          </a:prstGeom>
          <a:noFill/>
          <a:ln>
            <a:noFill/>
          </a:ln>
        </p:spPr>
      </p:pic>
      <p:sp>
        <p:nvSpPr>
          <p:cNvPr id="2024" name="Google Shape;2024;p20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2025" name="Google Shape;2025;p20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2026" name="Google Shape;2026;p20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30" name="Shape 2030"/>
        <p:cNvGrpSpPr/>
        <p:nvPr/>
      </p:nvGrpSpPr>
      <p:grpSpPr>
        <a:xfrm>
          <a:off x="0" y="0"/>
          <a:ext cx="0" cy="0"/>
          <a:chOff x="0" y="0"/>
          <a:chExt cx="0" cy="0"/>
        </a:xfrm>
      </p:grpSpPr>
      <p:sp>
        <p:nvSpPr>
          <p:cNvPr id="2031" name="Google Shape;2031;p20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Example:</a:t>
            </a:r>
            <a:endParaRPr/>
          </a:p>
        </p:txBody>
      </p:sp>
      <p:sp>
        <p:nvSpPr>
          <p:cNvPr id="2032" name="Google Shape;2032;p20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2033" name="Google Shape;2033;p20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2034" name="Google Shape;2034;p20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035" name="Google Shape;2035;p20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rgbClr val="222222"/>
              </a:buClr>
              <a:buSzPts val="2800"/>
              <a:buChar char="•"/>
            </a:pPr>
            <a:r>
              <a:rPr b="0" i="0" lang="en-US">
                <a:solidFill>
                  <a:srgbClr val="222222"/>
                </a:solidFill>
                <a:latin typeface="Arial"/>
                <a:ea typeface="Arial"/>
                <a:cs typeface="Arial"/>
                <a:sym typeface="Arial"/>
              </a:rPr>
              <a:t>Suppose you have a jar containing 6 marbles – 3 black and 3 white. What is the probability of getting a black given the first one was black too.</a:t>
            </a:r>
            <a:endParaRPr>
              <a:latin typeface="Arial"/>
              <a:ea typeface="Arial"/>
              <a:cs typeface="Arial"/>
              <a:sym typeface="Arial"/>
            </a:endParaRPr>
          </a:p>
          <a:p>
            <a:pPr indent="-228600" lvl="0" marL="228600" rtl="0" algn="just">
              <a:lnSpc>
                <a:spcPct val="90000"/>
              </a:lnSpc>
              <a:spcBef>
                <a:spcPts val="1000"/>
              </a:spcBef>
              <a:spcAft>
                <a:spcPts val="0"/>
              </a:spcAft>
              <a:buClr>
                <a:srgbClr val="222222"/>
              </a:buClr>
              <a:buSzPts val="2800"/>
              <a:buChar char="•"/>
            </a:pPr>
            <a:r>
              <a:rPr b="0" i="0" lang="en-US">
                <a:solidFill>
                  <a:srgbClr val="222222"/>
                </a:solidFill>
                <a:latin typeface="Arial"/>
                <a:ea typeface="Arial"/>
                <a:cs typeface="Arial"/>
                <a:sym typeface="Arial"/>
              </a:rPr>
              <a:t>P (A) = getting a black marble in the first turn</a:t>
            </a:r>
            <a:endParaRPr>
              <a:latin typeface="Arial"/>
              <a:ea typeface="Arial"/>
              <a:cs typeface="Arial"/>
              <a:sym typeface="Arial"/>
            </a:endParaRPr>
          </a:p>
          <a:p>
            <a:pPr indent="-228600" lvl="0" marL="228600" rtl="0" algn="just">
              <a:lnSpc>
                <a:spcPct val="90000"/>
              </a:lnSpc>
              <a:spcBef>
                <a:spcPts val="1000"/>
              </a:spcBef>
              <a:spcAft>
                <a:spcPts val="0"/>
              </a:spcAft>
              <a:buClr>
                <a:srgbClr val="222222"/>
              </a:buClr>
              <a:buSzPts val="2800"/>
              <a:buChar char="•"/>
            </a:pPr>
            <a:r>
              <a:rPr b="0" i="0" lang="en-US">
                <a:solidFill>
                  <a:srgbClr val="222222"/>
                </a:solidFill>
                <a:latin typeface="Arial"/>
                <a:ea typeface="Arial"/>
                <a:cs typeface="Arial"/>
                <a:sym typeface="Arial"/>
              </a:rPr>
              <a:t>P (B) = getting a black marble in the second turn</a:t>
            </a:r>
            <a:endParaRPr>
              <a:latin typeface="Arial"/>
              <a:ea typeface="Arial"/>
              <a:cs typeface="Arial"/>
              <a:sym typeface="Arial"/>
            </a:endParaRPr>
          </a:p>
          <a:p>
            <a:pPr indent="-50800" lvl="0" marL="228600" rtl="0" algn="l">
              <a:lnSpc>
                <a:spcPct val="90000"/>
              </a:lnSpc>
              <a:spcBef>
                <a:spcPts val="1000"/>
              </a:spcBef>
              <a:spcAft>
                <a:spcPts val="0"/>
              </a:spcAft>
              <a:buClr>
                <a:schemeClr val="dk1"/>
              </a:buClr>
              <a:buSzPts val="2800"/>
              <a:buNone/>
            </a:pPr>
            <a:r>
              <a:t/>
            </a:r>
            <a:endParaRPr>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200" name="Google Shape;200;p2"/>
          <p:cNvPicPr preferRelativeResize="0"/>
          <p:nvPr/>
        </p:nvPicPr>
        <p:blipFill rotWithShape="1">
          <a:blip r:embed="rId3">
            <a:alphaModFix/>
          </a:blip>
          <a:srcRect b="0" l="0" r="0" t="0"/>
          <a:stretch/>
        </p:blipFill>
        <p:spPr>
          <a:xfrm>
            <a:off x="1278775" y="182300"/>
            <a:ext cx="9186501" cy="6227151"/>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21"/>
          <p:cNvSpPr txBox="1"/>
          <p:nvPr>
            <p:ph type="title"/>
          </p:nvPr>
        </p:nvSpPr>
        <p:spPr>
          <a:xfrm>
            <a:off x="838200" y="365125"/>
            <a:ext cx="37371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Statistical AI</a:t>
            </a:r>
            <a:endParaRPr/>
          </a:p>
        </p:txBody>
      </p:sp>
      <p:sp>
        <p:nvSpPr>
          <p:cNvPr id="372" name="Google Shape;372;p21"/>
          <p:cNvSpPr txBox="1"/>
          <p:nvPr>
            <p:ph idx="1" type="body"/>
          </p:nvPr>
        </p:nvSpPr>
        <p:spPr>
          <a:xfrm>
            <a:off x="261750" y="1440300"/>
            <a:ext cx="5598600" cy="2196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b="1" lang="en-US" sz="1700"/>
              <a:t>7. Neural Networks (Early Waves: 1958–1990s)</a:t>
            </a:r>
            <a:endParaRPr b="1" sz="1700"/>
          </a:p>
          <a:p>
            <a:pPr indent="0" lvl="0" marL="0" rtl="0" algn="l">
              <a:lnSpc>
                <a:spcPct val="90000"/>
              </a:lnSpc>
              <a:spcBef>
                <a:spcPts val="1000"/>
              </a:spcBef>
              <a:spcAft>
                <a:spcPts val="0"/>
              </a:spcAft>
              <a:buSzPts val="1800"/>
              <a:buNone/>
            </a:pPr>
            <a:r>
              <a:rPr b="1" lang="en-US" sz="1700"/>
              <a:t>Examples:</a:t>
            </a:r>
            <a:r>
              <a:rPr lang="en-US" sz="1700"/>
              <a:t> Perceptron (1958), Multilayer Perceptrons, Backpropagation (1986), Hopfield Networks, Boltzmann Machines</a:t>
            </a:r>
            <a:endParaRPr sz="1700"/>
          </a:p>
          <a:p>
            <a:pPr indent="0" lvl="0" marL="0" rtl="0" algn="l">
              <a:lnSpc>
                <a:spcPct val="90000"/>
              </a:lnSpc>
              <a:spcBef>
                <a:spcPts val="1000"/>
              </a:spcBef>
              <a:spcAft>
                <a:spcPts val="0"/>
              </a:spcAft>
              <a:buSzPts val="1800"/>
              <a:buNone/>
            </a:pPr>
            <a:r>
              <a:rPr b="1" lang="en-US" sz="1700"/>
              <a:t>Why Important:</a:t>
            </a:r>
            <a:r>
              <a:rPr lang="en-US" sz="1700"/>
              <a:t> Early attempts at mimicking the brain; laid groundwork for deep learning much later.</a:t>
            </a:r>
            <a:endParaRPr sz="1700"/>
          </a:p>
          <a:p>
            <a:pPr indent="0" lvl="0" marL="0" rtl="0" algn="l">
              <a:lnSpc>
                <a:spcPct val="90000"/>
              </a:lnSpc>
              <a:spcBef>
                <a:spcPts val="1000"/>
              </a:spcBef>
              <a:spcAft>
                <a:spcPts val="0"/>
              </a:spcAft>
              <a:buSzPts val="1800"/>
              <a:buNone/>
            </a:pPr>
            <a:r>
              <a:rPr b="1" lang="en-US" sz="1700"/>
              <a:t>Applications:</a:t>
            </a:r>
            <a:r>
              <a:rPr lang="en-US" sz="1700"/>
              <a:t> Pattern recognition, character recognition, associative memory.</a:t>
            </a:r>
            <a:endParaRPr sz="1700"/>
          </a:p>
        </p:txBody>
      </p:sp>
      <p:sp>
        <p:nvSpPr>
          <p:cNvPr id="373" name="Google Shape;373;p21"/>
          <p:cNvSpPr txBox="1"/>
          <p:nvPr>
            <p:ph idx="2" type="body"/>
          </p:nvPr>
        </p:nvSpPr>
        <p:spPr>
          <a:xfrm>
            <a:off x="5970725" y="1690825"/>
            <a:ext cx="5257800" cy="4736400"/>
          </a:xfrm>
          <a:prstGeom prst="rect">
            <a:avLst/>
          </a:prstGeom>
          <a:noFill/>
          <a:ln>
            <a:noFill/>
          </a:ln>
        </p:spPr>
        <p:txBody>
          <a:bodyPr anchorCtr="0" anchor="t" bIns="45700" lIns="91425" spcFirstLastPara="1" rIns="91425" wrap="square" tIns="45700">
            <a:normAutofit fontScale="70000" lnSpcReduction="20000"/>
          </a:bodyPr>
          <a:lstStyle/>
          <a:p>
            <a:pPr indent="0" lvl="0" marL="0" rtl="0" algn="l">
              <a:lnSpc>
                <a:spcPct val="90000"/>
              </a:lnSpc>
              <a:spcBef>
                <a:spcPts val="1000"/>
              </a:spcBef>
              <a:spcAft>
                <a:spcPts val="0"/>
              </a:spcAft>
              <a:buSzPct val="116883"/>
              <a:buNone/>
            </a:pPr>
            <a:r>
              <a:rPr b="1" lang="en-US"/>
              <a:t>Reinforcement Learning (1980s–1990s)</a:t>
            </a:r>
            <a:endParaRPr b="1"/>
          </a:p>
          <a:p>
            <a:pPr indent="0" lvl="0" marL="0" rtl="0" algn="l">
              <a:lnSpc>
                <a:spcPct val="90000"/>
              </a:lnSpc>
              <a:spcBef>
                <a:spcPts val="1000"/>
              </a:spcBef>
              <a:spcAft>
                <a:spcPts val="0"/>
              </a:spcAft>
              <a:buSzPct val="116883"/>
              <a:buNone/>
            </a:pPr>
            <a:r>
              <a:t/>
            </a:r>
            <a:endParaRPr/>
          </a:p>
          <a:p>
            <a:pPr indent="0" lvl="0" marL="0" rtl="0" algn="l">
              <a:lnSpc>
                <a:spcPct val="90000"/>
              </a:lnSpc>
              <a:spcBef>
                <a:spcPts val="1000"/>
              </a:spcBef>
              <a:spcAft>
                <a:spcPts val="0"/>
              </a:spcAft>
              <a:buSzPct val="116883"/>
              <a:buNone/>
            </a:pPr>
            <a:r>
              <a:rPr b="1" lang="en-US"/>
              <a:t>Examples:</a:t>
            </a:r>
            <a:r>
              <a:rPr lang="en-US"/>
              <a:t> </a:t>
            </a:r>
            <a:r>
              <a:rPr b="1" lang="en-US"/>
              <a:t>Temporal Difference Learning (TD), Q-Learning (Watkins, 1989), TD-Gammon (Tesauro, 1992)</a:t>
            </a:r>
            <a:endParaRPr b="1"/>
          </a:p>
          <a:p>
            <a:pPr indent="0" lvl="0" marL="0" rtl="0" algn="l">
              <a:lnSpc>
                <a:spcPct val="90000"/>
              </a:lnSpc>
              <a:spcBef>
                <a:spcPts val="1000"/>
              </a:spcBef>
              <a:spcAft>
                <a:spcPts val="0"/>
              </a:spcAft>
              <a:buSzPct val="116883"/>
              <a:buNone/>
            </a:pPr>
            <a:r>
              <a:rPr b="1" lang="en-US"/>
              <a:t>Why Important:</a:t>
            </a:r>
            <a:r>
              <a:rPr lang="en-US"/>
              <a:t> Allowed machines to learn by trial and error.</a:t>
            </a:r>
            <a:endParaRPr/>
          </a:p>
          <a:p>
            <a:pPr indent="0" lvl="0" marL="0" rtl="0" algn="l">
              <a:lnSpc>
                <a:spcPct val="90000"/>
              </a:lnSpc>
              <a:spcBef>
                <a:spcPts val="1000"/>
              </a:spcBef>
              <a:spcAft>
                <a:spcPts val="0"/>
              </a:spcAft>
              <a:buSzPct val="116883"/>
              <a:buNone/>
            </a:pPr>
            <a:r>
              <a:rPr b="1" lang="en-US"/>
              <a:t>Applications:</a:t>
            </a:r>
            <a:r>
              <a:rPr lang="en-US"/>
              <a:t> Robotics, game playing (backgammon, later leading to AlphaGo).</a:t>
            </a:r>
            <a:endParaRPr/>
          </a:p>
          <a:p>
            <a:pPr indent="0" lvl="0" marL="0" rtl="0" algn="l">
              <a:lnSpc>
                <a:spcPct val="90000"/>
              </a:lnSpc>
              <a:spcBef>
                <a:spcPts val="1000"/>
              </a:spcBef>
              <a:spcAft>
                <a:spcPts val="0"/>
              </a:spcAft>
              <a:buSzPct val="116883"/>
              <a:buNone/>
            </a:pPr>
            <a:r>
              <a:t/>
            </a:r>
            <a:endParaRPr/>
          </a:p>
          <a:p>
            <a:pPr indent="0" lvl="0" marL="0" rtl="0" algn="l">
              <a:lnSpc>
                <a:spcPct val="90000"/>
              </a:lnSpc>
              <a:spcBef>
                <a:spcPts val="1000"/>
              </a:spcBef>
              <a:spcAft>
                <a:spcPts val="0"/>
              </a:spcAft>
              <a:buSzPct val="116883"/>
              <a:buNone/>
            </a:pPr>
            <a:r>
              <a:rPr b="1" lang="en-US"/>
              <a:t> Support Vector Machines (1995)</a:t>
            </a:r>
            <a:endParaRPr b="1"/>
          </a:p>
          <a:p>
            <a:pPr indent="0" lvl="0" marL="0" rtl="0" algn="l">
              <a:lnSpc>
                <a:spcPct val="90000"/>
              </a:lnSpc>
              <a:spcBef>
                <a:spcPts val="1000"/>
              </a:spcBef>
              <a:spcAft>
                <a:spcPts val="0"/>
              </a:spcAft>
              <a:buSzPct val="116883"/>
              <a:buNone/>
            </a:pPr>
            <a:r>
              <a:rPr b="1" lang="en-US"/>
              <a:t>Why Important:</a:t>
            </a:r>
            <a:r>
              <a:rPr lang="en-US"/>
              <a:t> A major ML breakthrough using geometry + optimization; worked well with small data and high-dimensional features.</a:t>
            </a:r>
            <a:endParaRPr/>
          </a:p>
          <a:p>
            <a:pPr indent="0" lvl="0" marL="0" rtl="0" algn="l">
              <a:lnSpc>
                <a:spcPct val="90000"/>
              </a:lnSpc>
              <a:spcBef>
                <a:spcPts val="1000"/>
              </a:spcBef>
              <a:spcAft>
                <a:spcPts val="0"/>
              </a:spcAft>
              <a:buSzPct val="116883"/>
              <a:buNone/>
            </a:pPr>
            <a:r>
              <a:rPr b="1" lang="en-US"/>
              <a:t>Applications: </a:t>
            </a:r>
            <a:r>
              <a:rPr lang="en-US"/>
              <a:t>Text classification (spam vs ham), handwriting recognition, bioinformatics.</a:t>
            </a:r>
            <a:endParaRPr/>
          </a:p>
        </p:txBody>
      </p:sp>
      <p:sp>
        <p:nvSpPr>
          <p:cNvPr id="374" name="Google Shape;374;p2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375" name="Google Shape;375;p21"/>
          <p:cNvPicPr preferRelativeResize="0"/>
          <p:nvPr/>
        </p:nvPicPr>
        <p:blipFill rotWithShape="1">
          <a:blip r:embed="rId3">
            <a:alphaModFix/>
          </a:blip>
          <a:srcRect b="0" l="0" r="0" t="0"/>
          <a:stretch/>
        </p:blipFill>
        <p:spPr>
          <a:xfrm>
            <a:off x="261745" y="3887520"/>
            <a:ext cx="5598651" cy="2774125"/>
          </a:xfrm>
          <a:prstGeom prst="rect">
            <a:avLst/>
          </a:prstGeom>
          <a:noFill/>
          <a:ln>
            <a:noFill/>
          </a:ln>
        </p:spPr>
      </p:pic>
      <p:pic>
        <p:nvPicPr>
          <p:cNvPr id="376" name="Google Shape;376;p21"/>
          <p:cNvPicPr preferRelativeResize="0"/>
          <p:nvPr/>
        </p:nvPicPr>
        <p:blipFill rotWithShape="1">
          <a:blip r:embed="rId4">
            <a:alphaModFix/>
          </a:blip>
          <a:srcRect b="0" l="0" r="0" t="0"/>
          <a:stretch/>
        </p:blipFill>
        <p:spPr>
          <a:xfrm>
            <a:off x="9861200" y="0"/>
            <a:ext cx="2371325" cy="2292275"/>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39" name="Shape 2039"/>
        <p:cNvGrpSpPr/>
        <p:nvPr/>
      </p:nvGrpSpPr>
      <p:grpSpPr>
        <a:xfrm>
          <a:off x="0" y="0"/>
          <a:ext cx="0" cy="0"/>
          <a:chOff x="0" y="0"/>
          <a:chExt cx="0" cy="0"/>
        </a:xfrm>
      </p:grpSpPr>
      <p:sp>
        <p:nvSpPr>
          <p:cNvPr id="2040" name="Google Shape;2040;p20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Example:</a:t>
            </a:r>
            <a:endParaRPr/>
          </a:p>
        </p:txBody>
      </p:sp>
      <p:pic>
        <p:nvPicPr>
          <p:cNvPr id="2041" name="Google Shape;2041;p203"/>
          <p:cNvPicPr preferRelativeResize="0"/>
          <p:nvPr>
            <p:ph idx="1" type="body"/>
          </p:nvPr>
        </p:nvPicPr>
        <p:blipFill rotWithShape="1">
          <a:blip r:embed="rId3">
            <a:alphaModFix/>
          </a:blip>
          <a:srcRect b="0" l="0" r="0" t="0"/>
          <a:stretch/>
        </p:blipFill>
        <p:spPr>
          <a:xfrm>
            <a:off x="3228975" y="2915444"/>
            <a:ext cx="5734050" cy="2171700"/>
          </a:xfrm>
          <a:prstGeom prst="rect">
            <a:avLst/>
          </a:prstGeom>
          <a:noFill/>
          <a:ln>
            <a:noFill/>
          </a:ln>
        </p:spPr>
      </p:pic>
      <p:sp>
        <p:nvSpPr>
          <p:cNvPr id="2042" name="Google Shape;2042;p20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2043" name="Google Shape;2043;p20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2044" name="Google Shape;2044;p20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48" name="Shape 2048"/>
        <p:cNvGrpSpPr/>
        <p:nvPr/>
      </p:nvGrpSpPr>
      <p:grpSpPr>
        <a:xfrm>
          <a:off x="0" y="0"/>
          <a:ext cx="0" cy="0"/>
          <a:chOff x="0" y="0"/>
          <a:chExt cx="0" cy="0"/>
        </a:xfrm>
      </p:grpSpPr>
      <p:sp>
        <p:nvSpPr>
          <p:cNvPr id="2049" name="Google Shape;2049;p20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Example:</a:t>
            </a:r>
            <a:endParaRPr/>
          </a:p>
        </p:txBody>
      </p:sp>
      <p:sp>
        <p:nvSpPr>
          <p:cNvPr id="2050" name="Google Shape;2050;p20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2051" name="Google Shape;2051;p20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2052" name="Google Shape;2052;p20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053" name="Google Shape;2053;p204"/>
          <p:cNvPicPr preferRelativeResize="0"/>
          <p:nvPr>
            <p:ph idx="1" type="body"/>
          </p:nvPr>
        </p:nvPicPr>
        <p:blipFill rotWithShape="1">
          <a:blip r:embed="rId3">
            <a:alphaModFix/>
          </a:blip>
          <a:srcRect b="0" l="0" r="0" t="0"/>
          <a:stretch/>
        </p:blipFill>
        <p:spPr>
          <a:xfrm>
            <a:off x="1943100" y="1829594"/>
            <a:ext cx="8305800" cy="4343400"/>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57" name="Shape 2057"/>
        <p:cNvGrpSpPr/>
        <p:nvPr/>
      </p:nvGrpSpPr>
      <p:grpSpPr>
        <a:xfrm>
          <a:off x="0" y="0"/>
          <a:ext cx="0" cy="0"/>
          <a:chOff x="0" y="0"/>
          <a:chExt cx="0" cy="0"/>
        </a:xfrm>
      </p:grpSpPr>
      <p:sp>
        <p:nvSpPr>
          <p:cNvPr id="2058" name="Google Shape;2058;p20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Example:</a:t>
            </a:r>
            <a:endParaRPr/>
          </a:p>
        </p:txBody>
      </p:sp>
      <p:sp>
        <p:nvSpPr>
          <p:cNvPr id="2059" name="Google Shape;2059;p20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2060" name="Google Shape;2060;p20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2061" name="Google Shape;2061;p20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062" name="Google Shape;2062;p205"/>
          <p:cNvPicPr preferRelativeResize="0"/>
          <p:nvPr>
            <p:ph idx="1" type="body"/>
          </p:nvPr>
        </p:nvPicPr>
        <p:blipFill rotWithShape="1">
          <a:blip r:embed="rId3">
            <a:alphaModFix/>
          </a:blip>
          <a:srcRect b="0" l="0" r="0" t="0"/>
          <a:stretch/>
        </p:blipFill>
        <p:spPr>
          <a:xfrm>
            <a:off x="2129367" y="1448594"/>
            <a:ext cx="6921500" cy="3619500"/>
          </a:xfrm>
          <a:prstGeom prst="rect">
            <a:avLst/>
          </a:prstGeom>
          <a:noFill/>
          <a:ln>
            <a:noFill/>
          </a:ln>
        </p:spPr>
      </p:pic>
      <p:sp>
        <p:nvSpPr>
          <p:cNvPr id="2063" name="Google Shape;2063;p205"/>
          <p:cNvSpPr txBox="1"/>
          <p:nvPr/>
        </p:nvSpPr>
        <p:spPr>
          <a:xfrm>
            <a:off x="1998133" y="5376333"/>
            <a:ext cx="550333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Ans is: 0.024</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7" name="Shape 2067"/>
        <p:cNvGrpSpPr/>
        <p:nvPr/>
      </p:nvGrpSpPr>
      <p:grpSpPr>
        <a:xfrm>
          <a:off x="0" y="0"/>
          <a:ext cx="0" cy="0"/>
          <a:chOff x="0" y="0"/>
          <a:chExt cx="0" cy="0"/>
        </a:xfrm>
      </p:grpSpPr>
      <p:sp>
        <p:nvSpPr>
          <p:cNvPr id="2068" name="Google Shape;2068;p20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Example:</a:t>
            </a:r>
            <a:endParaRPr/>
          </a:p>
        </p:txBody>
      </p:sp>
      <p:sp>
        <p:nvSpPr>
          <p:cNvPr id="2069" name="Google Shape;2069;p20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2070" name="Google Shape;2070;p20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2071" name="Google Shape;2071;p20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PR22" id="2072" name="Google Shape;2072;p206"/>
          <p:cNvPicPr preferRelativeResize="0"/>
          <p:nvPr>
            <p:ph idx="1" type="body"/>
          </p:nvPr>
        </p:nvPicPr>
        <p:blipFill rotWithShape="1">
          <a:blip r:embed="rId3">
            <a:alphaModFix/>
          </a:blip>
          <a:srcRect b="0" l="0" r="0" t="0"/>
          <a:stretch/>
        </p:blipFill>
        <p:spPr>
          <a:xfrm>
            <a:off x="834400" y="1356350"/>
            <a:ext cx="10680000" cy="4927500"/>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6" name="Shape 2076"/>
        <p:cNvGrpSpPr/>
        <p:nvPr/>
      </p:nvGrpSpPr>
      <p:grpSpPr>
        <a:xfrm>
          <a:off x="0" y="0"/>
          <a:ext cx="0" cy="0"/>
          <a:chOff x="0" y="0"/>
          <a:chExt cx="0" cy="0"/>
        </a:xfrm>
      </p:grpSpPr>
      <p:sp>
        <p:nvSpPr>
          <p:cNvPr id="2077" name="Google Shape;2077;p20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Example:</a:t>
            </a:r>
            <a:endParaRPr/>
          </a:p>
        </p:txBody>
      </p:sp>
      <p:sp>
        <p:nvSpPr>
          <p:cNvPr id="2078" name="Google Shape;2078;p20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2079" name="Google Shape;2079;p20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2080" name="Google Shape;2080;p20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pr23" id="2081" name="Google Shape;2081;p207"/>
          <p:cNvPicPr preferRelativeResize="0"/>
          <p:nvPr>
            <p:ph idx="1" type="body"/>
          </p:nvPr>
        </p:nvPicPr>
        <p:blipFill rotWithShape="1">
          <a:blip r:embed="rId3">
            <a:alphaModFix/>
          </a:blip>
          <a:srcRect b="0" l="0" r="0" t="0"/>
          <a:stretch/>
        </p:blipFill>
        <p:spPr>
          <a:xfrm>
            <a:off x="1047750" y="1691005"/>
            <a:ext cx="10819130" cy="4652010"/>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5" name="Shape 2085"/>
        <p:cNvGrpSpPr/>
        <p:nvPr/>
      </p:nvGrpSpPr>
      <p:grpSpPr>
        <a:xfrm>
          <a:off x="0" y="0"/>
          <a:ext cx="0" cy="0"/>
          <a:chOff x="0" y="0"/>
          <a:chExt cx="0" cy="0"/>
        </a:xfrm>
      </p:grpSpPr>
      <p:sp>
        <p:nvSpPr>
          <p:cNvPr id="2086" name="Google Shape;2086;p20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Conditional Probability : Baye’s Theorem</a:t>
            </a:r>
            <a:br>
              <a:rPr lang="en-US"/>
            </a:br>
            <a:endParaRPr/>
          </a:p>
        </p:txBody>
      </p:sp>
      <p:sp>
        <p:nvSpPr>
          <p:cNvPr id="2087" name="Google Shape;2087;p20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2088" name="Google Shape;2088;p20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2089" name="Google Shape;2089;p20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PR21" id="2090" name="Google Shape;2090;p208"/>
          <p:cNvPicPr preferRelativeResize="0"/>
          <p:nvPr>
            <p:ph idx="1" type="body"/>
          </p:nvPr>
        </p:nvPicPr>
        <p:blipFill rotWithShape="1">
          <a:blip r:embed="rId3">
            <a:alphaModFix/>
          </a:blip>
          <a:srcRect b="0" l="0" r="0" t="0"/>
          <a:stretch/>
        </p:blipFill>
        <p:spPr>
          <a:xfrm>
            <a:off x="1534795" y="1691005"/>
            <a:ext cx="9646920" cy="4519295"/>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4" name="Shape 2094"/>
        <p:cNvGrpSpPr/>
        <p:nvPr/>
      </p:nvGrpSpPr>
      <p:grpSpPr>
        <a:xfrm>
          <a:off x="0" y="0"/>
          <a:ext cx="0" cy="0"/>
          <a:chOff x="0" y="0"/>
          <a:chExt cx="0" cy="0"/>
        </a:xfrm>
      </p:grpSpPr>
      <p:sp>
        <p:nvSpPr>
          <p:cNvPr id="2095" name="Google Shape;2095;p20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Example:</a:t>
            </a:r>
            <a:endParaRPr/>
          </a:p>
        </p:txBody>
      </p:sp>
      <p:sp>
        <p:nvSpPr>
          <p:cNvPr id="2096" name="Google Shape;2096;p20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2097" name="Google Shape;2097;p20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2098" name="Google Shape;2098;p20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pr24" id="2099" name="Google Shape;2099;p209"/>
          <p:cNvPicPr preferRelativeResize="0"/>
          <p:nvPr>
            <p:ph idx="1" type="body"/>
          </p:nvPr>
        </p:nvPicPr>
        <p:blipFill rotWithShape="1">
          <a:blip r:embed="rId3">
            <a:alphaModFix/>
          </a:blip>
          <a:srcRect b="0" l="0" r="0" t="0"/>
          <a:stretch/>
        </p:blipFill>
        <p:spPr>
          <a:xfrm>
            <a:off x="1178560" y="1582420"/>
            <a:ext cx="10334625" cy="4568825"/>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3" name="Shape 2103"/>
        <p:cNvGrpSpPr/>
        <p:nvPr/>
      </p:nvGrpSpPr>
      <p:grpSpPr>
        <a:xfrm>
          <a:off x="0" y="0"/>
          <a:ext cx="0" cy="0"/>
          <a:chOff x="0" y="0"/>
          <a:chExt cx="0" cy="0"/>
        </a:xfrm>
      </p:grpSpPr>
      <p:sp>
        <p:nvSpPr>
          <p:cNvPr id="2104" name="Google Shape;2104;p210"/>
          <p:cNvSpPr txBox="1"/>
          <p:nvPr>
            <p:ph type="title"/>
          </p:nvPr>
        </p:nvSpPr>
        <p:spPr>
          <a:xfrm>
            <a:off x="220345"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Example:</a:t>
            </a:r>
            <a:endParaRPr/>
          </a:p>
        </p:txBody>
      </p:sp>
      <p:sp>
        <p:nvSpPr>
          <p:cNvPr id="2105" name="Google Shape;2105;p210"/>
          <p:cNvSpPr txBox="1"/>
          <p:nvPr>
            <p:ph idx="1" type="body"/>
          </p:nvPr>
        </p:nvSpPr>
        <p:spPr>
          <a:xfrm>
            <a:off x="275590" y="1161415"/>
            <a:ext cx="11640820" cy="435165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What is the probability of drawing 2 King from a deck?</a:t>
            </a:r>
            <a:endParaRPr/>
          </a:p>
          <a:p>
            <a:pPr indent="-50800" lvl="0" marL="228600" rtl="0" algn="l">
              <a:lnSpc>
                <a:spcPct val="90000"/>
              </a:lnSpc>
              <a:spcBef>
                <a:spcPts val="1000"/>
              </a:spcBef>
              <a:spcAft>
                <a:spcPts val="0"/>
              </a:spcAft>
              <a:buClr>
                <a:schemeClr val="dk1"/>
              </a:buClr>
              <a:buSzPts val="2800"/>
              <a:buNone/>
            </a:pPr>
            <a:r>
              <a:t/>
            </a:r>
            <a:endParaRPr/>
          </a:p>
        </p:txBody>
      </p:sp>
      <p:sp>
        <p:nvSpPr>
          <p:cNvPr id="2106" name="Google Shape;2106;p2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2107" name="Google Shape;2107;p2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2108" name="Google Shape;2108;p2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PR3" id="2109" name="Google Shape;2109;p210"/>
          <p:cNvPicPr preferRelativeResize="0"/>
          <p:nvPr>
            <p:ph idx="2" type="body"/>
          </p:nvPr>
        </p:nvPicPr>
        <p:blipFill rotWithShape="1">
          <a:blip r:embed="rId3">
            <a:alphaModFix/>
          </a:blip>
          <a:srcRect b="0" l="0" r="0" t="0"/>
          <a:stretch/>
        </p:blipFill>
        <p:spPr>
          <a:xfrm>
            <a:off x="1613535" y="1696085"/>
            <a:ext cx="8963660" cy="4660265"/>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3" name="Shape 2113"/>
        <p:cNvGrpSpPr/>
        <p:nvPr/>
      </p:nvGrpSpPr>
      <p:grpSpPr>
        <a:xfrm>
          <a:off x="0" y="0"/>
          <a:ext cx="0" cy="0"/>
          <a:chOff x="0" y="0"/>
          <a:chExt cx="0" cy="0"/>
        </a:xfrm>
      </p:grpSpPr>
      <p:sp>
        <p:nvSpPr>
          <p:cNvPr id="2114" name="Google Shape;2114;p211"/>
          <p:cNvSpPr txBox="1"/>
          <p:nvPr>
            <p:ph type="title"/>
          </p:nvPr>
        </p:nvSpPr>
        <p:spPr>
          <a:xfrm>
            <a:off x="68303" y="136525"/>
            <a:ext cx="4282993" cy="85540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4400"/>
              <a:buFont typeface="Calibri"/>
              <a:buNone/>
            </a:pPr>
            <a:r>
              <a:rPr b="1" lang="en-US">
                <a:solidFill>
                  <a:srgbClr val="FF0000"/>
                </a:solidFill>
              </a:rPr>
              <a:t>End of Unit I.....</a:t>
            </a:r>
            <a:endParaRPr/>
          </a:p>
        </p:txBody>
      </p:sp>
      <p:sp>
        <p:nvSpPr>
          <p:cNvPr id="2115" name="Google Shape;2115;p2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2116" name="Google Shape;2116;p2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2117" name="Google Shape;2117;p2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118" name="Google Shape;2118;p211"/>
          <p:cNvSpPr txBox="1"/>
          <p:nvPr>
            <p:ph idx="1" type="body"/>
          </p:nvPr>
        </p:nvSpPr>
        <p:spPr>
          <a:xfrm>
            <a:off x="7636171" y="800869"/>
            <a:ext cx="5317067" cy="150971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Automation + Intelligence</a:t>
            </a:r>
            <a:endParaRPr/>
          </a:p>
          <a:p>
            <a:pPr indent="-228600" lvl="0" marL="228600" rtl="0" algn="l">
              <a:lnSpc>
                <a:spcPct val="90000"/>
              </a:lnSpc>
              <a:spcBef>
                <a:spcPts val="1000"/>
              </a:spcBef>
              <a:spcAft>
                <a:spcPts val="0"/>
              </a:spcAft>
              <a:buClr>
                <a:schemeClr val="dk1"/>
              </a:buClr>
              <a:buSzPts val="2800"/>
              <a:buChar char="•"/>
            </a:pPr>
            <a:r>
              <a:rPr lang="en-US"/>
              <a:t>Application ORIENTED</a:t>
            </a:r>
            <a:endParaRPr/>
          </a:p>
          <a:p>
            <a:pPr indent="-228600" lvl="0" marL="228600" rtl="0" algn="l">
              <a:lnSpc>
                <a:spcPct val="90000"/>
              </a:lnSpc>
              <a:spcBef>
                <a:spcPts val="1000"/>
              </a:spcBef>
              <a:spcAft>
                <a:spcPts val="0"/>
              </a:spcAft>
              <a:buClr>
                <a:schemeClr val="dk1"/>
              </a:buClr>
              <a:buSzPts val="2800"/>
              <a:buChar char="•"/>
            </a:pPr>
            <a:r>
              <a:rPr lang="en-US"/>
              <a:t>Cyber Sec. &amp; Digital Foren</a:t>
            </a:r>
            <a:endParaRPr/>
          </a:p>
        </p:txBody>
      </p:sp>
      <p:sp>
        <p:nvSpPr>
          <p:cNvPr id="2119" name="Google Shape;2119;p211"/>
          <p:cNvSpPr txBox="1"/>
          <p:nvPr/>
        </p:nvSpPr>
        <p:spPr>
          <a:xfrm>
            <a:off x="8323255" y="136525"/>
            <a:ext cx="3800442" cy="773112"/>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Project Ideas</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4" name="Shape 2124"/>
        <p:cNvGrpSpPr/>
        <p:nvPr/>
      </p:nvGrpSpPr>
      <p:grpSpPr>
        <a:xfrm>
          <a:off x="0" y="0"/>
          <a:ext cx="0" cy="0"/>
          <a:chOff x="0" y="0"/>
          <a:chExt cx="0" cy="0"/>
        </a:xfrm>
      </p:grpSpPr>
      <p:sp>
        <p:nvSpPr>
          <p:cNvPr id="2125" name="Google Shape;2125;p21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AI project IDEAS..</a:t>
            </a:r>
            <a:endParaRPr/>
          </a:p>
        </p:txBody>
      </p:sp>
      <p:sp>
        <p:nvSpPr>
          <p:cNvPr id="2126" name="Google Shape;2126;p212"/>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fontScale="47500" lnSpcReduction="20000"/>
          </a:bodyPr>
          <a:lstStyle/>
          <a:p>
            <a:pPr indent="0" lvl="0" marL="0" rtl="0" algn="l">
              <a:lnSpc>
                <a:spcPct val="90000"/>
              </a:lnSpc>
              <a:spcBef>
                <a:spcPts val="1000"/>
              </a:spcBef>
              <a:spcAft>
                <a:spcPts val="0"/>
              </a:spcAft>
              <a:buSzPct val="135338"/>
              <a:buNone/>
            </a:pPr>
            <a:r>
              <a:rPr b="1" lang="en-US"/>
              <a:t>Phishing Email Detection</a:t>
            </a:r>
            <a:r>
              <a:rPr lang="en-US"/>
              <a:t> -Here we develop an AI system to study emails and regulate whether they are phishing attempts by using Natural Language Processing, Machine Learning (Naive Bayes, SVM), Python.</a:t>
            </a:r>
            <a:endParaRPr/>
          </a:p>
          <a:p>
            <a:pPr indent="0" lvl="0" marL="0" rtl="0" algn="l">
              <a:lnSpc>
                <a:spcPct val="90000"/>
              </a:lnSpc>
              <a:spcBef>
                <a:spcPts val="1000"/>
              </a:spcBef>
              <a:spcAft>
                <a:spcPts val="0"/>
              </a:spcAft>
              <a:buSzPct val="135338"/>
              <a:buNone/>
            </a:pPr>
            <a:r>
              <a:t/>
            </a:r>
            <a:endParaRPr/>
          </a:p>
          <a:p>
            <a:pPr indent="0" lvl="0" marL="0" rtl="0" algn="l">
              <a:lnSpc>
                <a:spcPct val="90000"/>
              </a:lnSpc>
              <a:spcBef>
                <a:spcPts val="1000"/>
              </a:spcBef>
              <a:spcAft>
                <a:spcPts val="0"/>
              </a:spcAft>
              <a:buSzPct val="135338"/>
              <a:buNone/>
            </a:pPr>
            <a:r>
              <a:rPr b="1" lang="en-US"/>
              <a:t>Intrusion Detection System</a:t>
            </a:r>
            <a:r>
              <a:rPr lang="en-US"/>
              <a:t> – By using Machine Learning (Random Forest, Decision Trees), Packet Sniffing Tools, Python we build an intelligent intrusion detection system which can sense and flag anomalous actions on an network.</a:t>
            </a:r>
            <a:endParaRPr/>
          </a:p>
          <a:p>
            <a:pPr indent="0" lvl="0" marL="0" rtl="0" algn="l">
              <a:lnSpc>
                <a:spcPct val="90000"/>
              </a:lnSpc>
              <a:spcBef>
                <a:spcPts val="1000"/>
              </a:spcBef>
              <a:spcAft>
                <a:spcPts val="0"/>
              </a:spcAft>
              <a:buSzPct val="135338"/>
              <a:buNone/>
            </a:pPr>
            <a:r>
              <a:t/>
            </a:r>
            <a:endParaRPr/>
          </a:p>
          <a:p>
            <a:pPr indent="0" lvl="0" marL="0" rtl="0" algn="l">
              <a:lnSpc>
                <a:spcPct val="90000"/>
              </a:lnSpc>
              <a:spcBef>
                <a:spcPts val="1000"/>
              </a:spcBef>
              <a:spcAft>
                <a:spcPts val="0"/>
              </a:spcAft>
              <a:buSzPct val="135338"/>
              <a:buNone/>
            </a:pPr>
            <a:r>
              <a:rPr b="1" lang="en-US"/>
              <a:t>Malware Classification</a:t>
            </a:r>
            <a:r>
              <a:rPr lang="en-US"/>
              <a:t> – For better identification and removal we organize malicious software into groups. The technologies applied are Machine Learning (Convolutional Neural Networks), Binary Analysis, Python.</a:t>
            </a:r>
            <a:endParaRPr/>
          </a:p>
          <a:p>
            <a:pPr indent="0" lvl="0" marL="0" rtl="0" algn="l">
              <a:lnSpc>
                <a:spcPct val="90000"/>
              </a:lnSpc>
              <a:spcBef>
                <a:spcPts val="1000"/>
              </a:spcBef>
              <a:spcAft>
                <a:spcPts val="0"/>
              </a:spcAft>
              <a:buSzPct val="135338"/>
              <a:buNone/>
            </a:pPr>
            <a:r>
              <a:t/>
            </a:r>
            <a:endParaRPr/>
          </a:p>
          <a:p>
            <a:pPr indent="0" lvl="0" marL="0" rtl="0" algn="l">
              <a:lnSpc>
                <a:spcPct val="90000"/>
              </a:lnSpc>
              <a:spcBef>
                <a:spcPts val="1000"/>
              </a:spcBef>
              <a:spcAft>
                <a:spcPts val="0"/>
              </a:spcAft>
              <a:buSzPct val="135338"/>
              <a:buNone/>
            </a:pPr>
            <a:r>
              <a:rPr b="1" lang="en-US"/>
              <a:t>Real-time Threat Intelligence</a:t>
            </a:r>
            <a:r>
              <a:rPr lang="en-US"/>
              <a:t> – An AI-driven system will be developed to gather and analyse threat data in real-time using Big Data, Natural Language Processing, Python.</a:t>
            </a:r>
            <a:endParaRPr/>
          </a:p>
          <a:p>
            <a:pPr indent="0" lvl="0" marL="0" rtl="0" algn="l">
              <a:lnSpc>
                <a:spcPct val="90000"/>
              </a:lnSpc>
              <a:spcBef>
                <a:spcPts val="1000"/>
              </a:spcBef>
              <a:spcAft>
                <a:spcPts val="0"/>
              </a:spcAft>
              <a:buSzPct val="135338"/>
              <a:buNone/>
            </a:pPr>
            <a:r>
              <a:t/>
            </a:r>
            <a:endParaRPr/>
          </a:p>
          <a:p>
            <a:pPr indent="0" lvl="0" marL="0" rtl="0" algn="l">
              <a:lnSpc>
                <a:spcPct val="90000"/>
              </a:lnSpc>
              <a:spcBef>
                <a:spcPts val="1000"/>
              </a:spcBef>
              <a:spcAft>
                <a:spcPts val="0"/>
              </a:spcAft>
              <a:buSzPct val="135338"/>
              <a:buNone/>
            </a:pPr>
            <a:r>
              <a:rPr b="1" lang="en-US"/>
              <a:t>User Behaviour Analytics</a:t>
            </a:r>
            <a:r>
              <a:rPr lang="en-US"/>
              <a:t> – To detect any abnormal behaviour that could suggest a security threat, we will create a system that learns the normal behaviour of the users. Machine Learning (K-means clustering), Python are the technologies used here.</a:t>
            </a:r>
            <a:endParaRPr/>
          </a:p>
          <a:p>
            <a:pPr indent="0" lvl="0" marL="0" rtl="0" algn="l">
              <a:lnSpc>
                <a:spcPct val="90000"/>
              </a:lnSpc>
              <a:spcBef>
                <a:spcPts val="1000"/>
              </a:spcBef>
              <a:spcAft>
                <a:spcPts val="0"/>
              </a:spcAft>
              <a:buSzPct val="135338"/>
              <a:buNone/>
            </a:pPr>
            <a:r>
              <a:t/>
            </a:r>
            <a:endParaRPr/>
          </a:p>
          <a:p>
            <a:pPr indent="0" lvl="0" marL="0" rtl="0" algn="l">
              <a:lnSpc>
                <a:spcPct val="90000"/>
              </a:lnSpc>
              <a:spcBef>
                <a:spcPts val="1000"/>
              </a:spcBef>
              <a:spcAft>
                <a:spcPts val="0"/>
              </a:spcAft>
              <a:buSzPct val="135338"/>
              <a:buNone/>
            </a:pPr>
            <a:r>
              <a:t/>
            </a:r>
            <a:endParaRPr/>
          </a:p>
        </p:txBody>
      </p:sp>
      <p:sp>
        <p:nvSpPr>
          <p:cNvPr id="2127" name="Google Shape;2127;p212"/>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fontScale="47500" lnSpcReduction="20000"/>
          </a:bodyPr>
          <a:lstStyle/>
          <a:p>
            <a:pPr indent="0" lvl="0" marL="0" rtl="0" algn="l">
              <a:lnSpc>
                <a:spcPct val="90000"/>
              </a:lnSpc>
              <a:spcBef>
                <a:spcPts val="1000"/>
              </a:spcBef>
              <a:spcAft>
                <a:spcPts val="0"/>
              </a:spcAft>
              <a:buClr>
                <a:schemeClr val="dk1"/>
              </a:buClr>
              <a:buSzPct val="39285"/>
              <a:buFont typeface="Arial"/>
              <a:buNone/>
            </a:pPr>
            <a:r>
              <a:rPr b="1" lang="en-US"/>
              <a:t>Password Strength Checker</a:t>
            </a:r>
            <a:r>
              <a:rPr lang="en-US"/>
              <a:t> –Our main objective here is to calculate the strength of passwords and foresee how easily they could be cracked by using AI by applying Natural Language Processing, Python.</a:t>
            </a:r>
            <a:endParaRPr/>
          </a:p>
          <a:p>
            <a:pPr indent="0" lvl="0" marL="0" rtl="0" algn="l">
              <a:lnSpc>
                <a:spcPct val="90000"/>
              </a:lnSpc>
              <a:spcBef>
                <a:spcPts val="1000"/>
              </a:spcBef>
              <a:spcAft>
                <a:spcPts val="0"/>
              </a:spcAft>
              <a:buClr>
                <a:schemeClr val="dk1"/>
              </a:buClr>
              <a:buSzPct val="39285"/>
              <a:buFont typeface="Arial"/>
              <a:buNone/>
            </a:pPr>
            <a:r>
              <a:t/>
            </a:r>
            <a:endParaRPr/>
          </a:p>
          <a:p>
            <a:pPr indent="0" lvl="0" marL="0" rtl="0" algn="l">
              <a:lnSpc>
                <a:spcPct val="90000"/>
              </a:lnSpc>
              <a:spcBef>
                <a:spcPts val="1000"/>
              </a:spcBef>
              <a:spcAft>
                <a:spcPts val="0"/>
              </a:spcAft>
              <a:buClr>
                <a:schemeClr val="dk1"/>
              </a:buClr>
              <a:buSzPct val="39285"/>
              <a:buFont typeface="Arial"/>
              <a:buNone/>
            </a:pPr>
            <a:r>
              <a:rPr b="1" lang="en-US"/>
              <a:t>Secure Multi-Factor Authentication</a:t>
            </a:r>
            <a:r>
              <a:rPr lang="en-US"/>
              <a:t> – AI-based multi-factor authentication system is developed by our team using Machine Learning (Decision Trees), Biometrics, Python, to adjust the authentication steps based on the level of risk that is recognised.</a:t>
            </a:r>
            <a:endParaRPr/>
          </a:p>
          <a:p>
            <a:pPr indent="0" lvl="0" marL="0" rtl="0" algn="l">
              <a:lnSpc>
                <a:spcPct val="90000"/>
              </a:lnSpc>
              <a:spcBef>
                <a:spcPts val="1000"/>
              </a:spcBef>
              <a:spcAft>
                <a:spcPts val="0"/>
              </a:spcAft>
              <a:buClr>
                <a:schemeClr val="dk1"/>
              </a:buClr>
              <a:buSzPct val="39285"/>
              <a:buFont typeface="Arial"/>
              <a:buNone/>
            </a:pPr>
            <a:r>
              <a:t/>
            </a:r>
            <a:endParaRPr/>
          </a:p>
          <a:p>
            <a:pPr indent="0" lvl="0" marL="0" rtl="0" algn="l">
              <a:lnSpc>
                <a:spcPct val="90000"/>
              </a:lnSpc>
              <a:spcBef>
                <a:spcPts val="1000"/>
              </a:spcBef>
              <a:spcAft>
                <a:spcPts val="0"/>
              </a:spcAft>
              <a:buClr>
                <a:schemeClr val="dk1"/>
              </a:buClr>
              <a:buSzPct val="39285"/>
              <a:buFont typeface="Arial"/>
              <a:buNone/>
            </a:pPr>
            <a:r>
              <a:rPr b="1" lang="en-US"/>
              <a:t>Automated Vulnerability Assessment</a:t>
            </a:r>
            <a:r>
              <a:rPr lang="en-US"/>
              <a:t> –Here we must create a system that uses AI to automatically evaluate susceptibilities in a given network or software. We make use of Machine Learning, Python, Scanning Tools.</a:t>
            </a:r>
            <a:endParaRPr/>
          </a:p>
          <a:p>
            <a:pPr indent="0" lvl="0" marL="0" rtl="0" algn="l">
              <a:lnSpc>
                <a:spcPct val="90000"/>
              </a:lnSpc>
              <a:spcBef>
                <a:spcPts val="1000"/>
              </a:spcBef>
              <a:spcAft>
                <a:spcPts val="0"/>
              </a:spcAft>
              <a:buClr>
                <a:schemeClr val="dk1"/>
              </a:buClr>
              <a:buSzPct val="39285"/>
              <a:buFont typeface="Arial"/>
              <a:buNone/>
            </a:pPr>
            <a:r>
              <a:t/>
            </a:r>
            <a:endParaRPr/>
          </a:p>
          <a:p>
            <a:pPr indent="0" lvl="0" marL="0" rtl="0" algn="l">
              <a:lnSpc>
                <a:spcPct val="90000"/>
              </a:lnSpc>
              <a:spcBef>
                <a:spcPts val="1000"/>
              </a:spcBef>
              <a:spcAft>
                <a:spcPts val="0"/>
              </a:spcAft>
              <a:buClr>
                <a:schemeClr val="dk1"/>
              </a:buClr>
              <a:buSzPct val="39285"/>
              <a:buFont typeface="Arial"/>
              <a:buNone/>
            </a:pPr>
            <a:r>
              <a:rPr b="1" lang="en-US"/>
              <a:t>Data Privacy Enhancement</a:t>
            </a:r>
            <a:r>
              <a:rPr lang="en-US"/>
              <a:t> –To classify and screening sensitive data automatically by utilising an AI we use Natural Language Processing, Python.</a:t>
            </a:r>
            <a:endParaRPr/>
          </a:p>
          <a:p>
            <a:pPr indent="0" lvl="0" marL="0" rtl="0" algn="l">
              <a:lnSpc>
                <a:spcPct val="90000"/>
              </a:lnSpc>
              <a:spcBef>
                <a:spcPts val="1000"/>
              </a:spcBef>
              <a:spcAft>
                <a:spcPts val="0"/>
              </a:spcAft>
              <a:buClr>
                <a:schemeClr val="dk1"/>
              </a:buClr>
              <a:buSzPct val="39285"/>
              <a:buFont typeface="Arial"/>
              <a:buNone/>
            </a:pPr>
            <a:r>
              <a:t/>
            </a:r>
            <a:endParaRPr/>
          </a:p>
          <a:p>
            <a:pPr indent="0" lvl="0" marL="0" rtl="0" algn="l">
              <a:lnSpc>
                <a:spcPct val="90000"/>
              </a:lnSpc>
              <a:spcBef>
                <a:spcPts val="1000"/>
              </a:spcBef>
              <a:spcAft>
                <a:spcPts val="0"/>
              </a:spcAft>
              <a:buClr>
                <a:schemeClr val="dk1"/>
              </a:buClr>
              <a:buSzPct val="39285"/>
              <a:buFont typeface="Arial"/>
              <a:buNone/>
            </a:pPr>
            <a:r>
              <a:rPr b="1" lang="en-US"/>
              <a:t>Fake News Detection for Cyber Propaganda</a:t>
            </a:r>
            <a:r>
              <a:rPr lang="en-US"/>
              <a:t> – To detect fake news articles that which is a   part of cyber propaganda attacks our team builds an AI by using latest technologies and tools such as Natural Language Processing (NLP), Machine Learning algorithms like Random Forest or Gradient Boosting, Python.</a:t>
            </a:r>
            <a:endParaRPr/>
          </a:p>
          <a:p>
            <a:pPr indent="0" lvl="0" marL="0" rtl="0" algn="l">
              <a:lnSpc>
                <a:spcPct val="90000"/>
              </a:lnSpc>
              <a:spcBef>
                <a:spcPts val="1000"/>
              </a:spcBef>
              <a:spcAft>
                <a:spcPts val="0"/>
              </a:spcAft>
              <a:buSzPct val="135338"/>
              <a:buNone/>
            </a:pPr>
            <a:r>
              <a:t/>
            </a:r>
            <a:endParaRPr/>
          </a:p>
        </p:txBody>
      </p:sp>
      <p:sp>
        <p:nvSpPr>
          <p:cNvPr id="2128" name="Google Shape;2128;p21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22"/>
          <p:cNvSpPr txBox="1"/>
          <p:nvPr>
            <p:ph type="title"/>
          </p:nvPr>
        </p:nvSpPr>
        <p:spPr>
          <a:xfrm>
            <a:off x="838200" y="365125"/>
            <a:ext cx="4833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Statistical AI </a:t>
            </a:r>
            <a:endParaRPr/>
          </a:p>
        </p:txBody>
      </p:sp>
      <p:sp>
        <p:nvSpPr>
          <p:cNvPr id="383" name="Google Shape;383;p22"/>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fontScale="62500" lnSpcReduction="20000"/>
          </a:bodyPr>
          <a:lstStyle/>
          <a:p>
            <a:pPr indent="0" lvl="0" marL="0" rtl="0" algn="l">
              <a:lnSpc>
                <a:spcPct val="90000"/>
              </a:lnSpc>
              <a:spcBef>
                <a:spcPts val="1000"/>
              </a:spcBef>
              <a:spcAft>
                <a:spcPts val="0"/>
              </a:spcAft>
              <a:buSzPct val="102857"/>
              <a:buNone/>
            </a:pPr>
            <a:r>
              <a:rPr b="1" lang="en-US"/>
              <a:t>10. Ensemble Methods (Late 1990s–2000s)</a:t>
            </a:r>
            <a:endParaRPr b="1"/>
          </a:p>
          <a:p>
            <a:pPr indent="0" lvl="0" marL="0" rtl="0" algn="l">
              <a:lnSpc>
                <a:spcPct val="90000"/>
              </a:lnSpc>
              <a:spcBef>
                <a:spcPts val="1000"/>
              </a:spcBef>
              <a:spcAft>
                <a:spcPts val="0"/>
              </a:spcAft>
              <a:buSzPct val="102857"/>
              <a:buNone/>
            </a:pPr>
            <a:r>
              <a:rPr b="1" lang="en-US"/>
              <a:t>Examples:</a:t>
            </a:r>
            <a:r>
              <a:rPr lang="en-US"/>
              <a:t> Bagging (1996), Boosting (AdaBoost, 1997), Random Forests (2001)</a:t>
            </a:r>
            <a:endParaRPr/>
          </a:p>
          <a:p>
            <a:pPr indent="0" lvl="0" marL="0" rtl="0" algn="l">
              <a:lnSpc>
                <a:spcPct val="90000"/>
              </a:lnSpc>
              <a:spcBef>
                <a:spcPts val="1000"/>
              </a:spcBef>
              <a:spcAft>
                <a:spcPts val="0"/>
              </a:spcAft>
              <a:buSzPct val="102857"/>
              <a:buNone/>
            </a:pPr>
            <a:r>
              <a:rPr b="1" lang="en-US"/>
              <a:t>Why Important:</a:t>
            </a:r>
            <a:r>
              <a:rPr lang="en-US"/>
              <a:t> Showed combining weak learners → strong model; improved accuracy in real-world tasks.</a:t>
            </a:r>
            <a:endParaRPr/>
          </a:p>
          <a:p>
            <a:pPr indent="0" lvl="0" marL="0" rtl="0" algn="l">
              <a:lnSpc>
                <a:spcPct val="90000"/>
              </a:lnSpc>
              <a:spcBef>
                <a:spcPts val="1000"/>
              </a:spcBef>
              <a:spcAft>
                <a:spcPts val="0"/>
              </a:spcAft>
              <a:buSzPct val="102857"/>
              <a:buNone/>
            </a:pPr>
            <a:r>
              <a:rPr b="1" lang="en-US"/>
              <a:t>Applications:</a:t>
            </a:r>
            <a:r>
              <a:rPr lang="en-US"/>
              <a:t> Fraud detection, medical diagnostics, financial modeling.</a:t>
            </a:r>
            <a:endParaRPr/>
          </a:p>
          <a:p>
            <a:pPr indent="0" lvl="0" marL="0" rtl="0" algn="l">
              <a:lnSpc>
                <a:spcPct val="90000"/>
              </a:lnSpc>
              <a:spcBef>
                <a:spcPts val="1000"/>
              </a:spcBef>
              <a:spcAft>
                <a:spcPts val="0"/>
              </a:spcAft>
              <a:buSzPct val="102857"/>
              <a:buNone/>
            </a:pPr>
            <a:r>
              <a:t/>
            </a:r>
            <a:endParaRPr/>
          </a:p>
          <a:p>
            <a:pPr indent="0" lvl="0" marL="0" rtl="0" algn="l">
              <a:lnSpc>
                <a:spcPct val="90000"/>
              </a:lnSpc>
              <a:spcBef>
                <a:spcPts val="1000"/>
              </a:spcBef>
              <a:spcAft>
                <a:spcPts val="0"/>
              </a:spcAft>
              <a:buSzPct val="102857"/>
              <a:buNone/>
            </a:pPr>
            <a:r>
              <a:rPr b="1" lang="en-US"/>
              <a:t>11. Probabilistic Graphical Models (1990s–2000s)</a:t>
            </a:r>
            <a:endParaRPr b="1"/>
          </a:p>
          <a:p>
            <a:pPr indent="0" lvl="0" marL="0" rtl="0" algn="l">
              <a:lnSpc>
                <a:spcPct val="90000"/>
              </a:lnSpc>
              <a:spcBef>
                <a:spcPts val="1000"/>
              </a:spcBef>
              <a:spcAft>
                <a:spcPts val="0"/>
              </a:spcAft>
              <a:buSzPct val="102857"/>
              <a:buNone/>
            </a:pPr>
            <a:r>
              <a:rPr lang="en-US"/>
              <a:t>Examples: Bayesian Networks, Hidden Markov Models (HMMs), Markov Random Fields</a:t>
            </a:r>
            <a:endParaRPr/>
          </a:p>
          <a:p>
            <a:pPr indent="0" lvl="0" marL="0" rtl="0" algn="l">
              <a:lnSpc>
                <a:spcPct val="90000"/>
              </a:lnSpc>
              <a:spcBef>
                <a:spcPts val="1000"/>
              </a:spcBef>
              <a:spcAft>
                <a:spcPts val="0"/>
              </a:spcAft>
              <a:buSzPct val="102857"/>
              <a:buNone/>
            </a:pPr>
            <a:r>
              <a:rPr lang="en-US"/>
              <a:t>Why Important: Unified probability + AI; enabled reasoning under uncertainty.</a:t>
            </a:r>
            <a:endParaRPr/>
          </a:p>
          <a:p>
            <a:pPr indent="0" lvl="0" marL="0" rtl="0" algn="l">
              <a:lnSpc>
                <a:spcPct val="90000"/>
              </a:lnSpc>
              <a:spcBef>
                <a:spcPts val="1000"/>
              </a:spcBef>
              <a:spcAft>
                <a:spcPts val="0"/>
              </a:spcAft>
              <a:buSzPct val="102857"/>
              <a:buNone/>
            </a:pPr>
            <a:r>
              <a:rPr lang="en-US"/>
              <a:t>Applications: Speech recognition (HMMs in Siri/Google Voice), bioinformatics, computer vision</a:t>
            </a:r>
            <a:endParaRPr/>
          </a:p>
        </p:txBody>
      </p:sp>
      <p:sp>
        <p:nvSpPr>
          <p:cNvPr id="384" name="Google Shape;384;p2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385" name="Google Shape;385;p22"/>
          <p:cNvPicPr preferRelativeResize="0"/>
          <p:nvPr/>
        </p:nvPicPr>
        <p:blipFill rotWithShape="1">
          <a:blip r:embed="rId3">
            <a:alphaModFix/>
          </a:blip>
          <a:srcRect b="0" l="0" r="0" t="0"/>
          <a:stretch/>
        </p:blipFill>
        <p:spPr>
          <a:xfrm>
            <a:off x="6019800" y="2062525"/>
            <a:ext cx="5867400" cy="3300413"/>
          </a:xfrm>
          <a:prstGeom prst="rect">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2" name="Shape 2132"/>
        <p:cNvGrpSpPr/>
        <p:nvPr/>
      </p:nvGrpSpPr>
      <p:grpSpPr>
        <a:xfrm>
          <a:off x="0" y="0"/>
          <a:ext cx="0" cy="0"/>
          <a:chOff x="0" y="0"/>
          <a:chExt cx="0" cy="0"/>
        </a:xfrm>
      </p:grpSpPr>
      <p:sp>
        <p:nvSpPr>
          <p:cNvPr id="2133" name="Google Shape;2133;p213"/>
          <p:cNvSpPr txBox="1"/>
          <p:nvPr>
            <p:ph type="title"/>
          </p:nvPr>
        </p:nvSpPr>
        <p:spPr>
          <a:xfrm>
            <a:off x="397933" y="-9207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Project Ideas</a:t>
            </a:r>
            <a:endParaRPr/>
          </a:p>
        </p:txBody>
      </p:sp>
      <p:sp>
        <p:nvSpPr>
          <p:cNvPr id="2134" name="Google Shape;2134;p213"/>
          <p:cNvSpPr txBox="1"/>
          <p:nvPr>
            <p:ph idx="1" type="body"/>
          </p:nvPr>
        </p:nvSpPr>
        <p:spPr>
          <a:xfrm>
            <a:off x="397932" y="1233488"/>
            <a:ext cx="5317067" cy="5122862"/>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US"/>
              <a:t>Generating Textures and Patterns</a:t>
            </a:r>
            <a:endParaRPr/>
          </a:p>
          <a:p>
            <a:pPr indent="-228600" lvl="0" marL="228600" rtl="0" algn="l">
              <a:lnSpc>
                <a:spcPct val="90000"/>
              </a:lnSpc>
              <a:spcBef>
                <a:spcPts val="1000"/>
              </a:spcBef>
              <a:spcAft>
                <a:spcPts val="0"/>
              </a:spcAft>
              <a:buClr>
                <a:schemeClr val="dk1"/>
              </a:buClr>
              <a:buSzPts val="2800"/>
              <a:buChar char="•"/>
            </a:pPr>
            <a:r>
              <a:rPr lang="en-US"/>
              <a:t>Healthcare: </a:t>
            </a:r>
            <a:r>
              <a:rPr b="0" i="0" lang="en-US">
                <a:latin typeface="Arial"/>
                <a:ea typeface="Arial"/>
                <a:cs typeface="Arial"/>
                <a:sym typeface="Arial"/>
              </a:rPr>
              <a:t>predict stroke risk using a prediction model and provide personalized warning message</a:t>
            </a:r>
            <a:endParaRPr/>
          </a:p>
          <a:p>
            <a:pPr indent="-228600" lvl="0" marL="228600" rtl="0" algn="l">
              <a:lnSpc>
                <a:spcPct val="90000"/>
              </a:lnSpc>
              <a:spcBef>
                <a:spcPts val="1000"/>
              </a:spcBef>
              <a:spcAft>
                <a:spcPts val="0"/>
              </a:spcAft>
              <a:buClr>
                <a:schemeClr val="dk1"/>
              </a:buClr>
              <a:buSzPts val="2800"/>
              <a:buChar char="•"/>
            </a:pPr>
            <a:r>
              <a:rPr lang="en-US"/>
              <a:t>Handwriting Matching</a:t>
            </a:r>
            <a:endParaRPr/>
          </a:p>
          <a:p>
            <a:pPr indent="-228600" lvl="0" marL="228600" rtl="0" algn="l">
              <a:lnSpc>
                <a:spcPct val="90000"/>
              </a:lnSpc>
              <a:spcBef>
                <a:spcPts val="1000"/>
              </a:spcBef>
              <a:spcAft>
                <a:spcPts val="0"/>
              </a:spcAft>
              <a:buClr>
                <a:schemeClr val="dk1"/>
              </a:buClr>
              <a:buSzPts val="2800"/>
              <a:buChar char="•"/>
            </a:pPr>
            <a:r>
              <a:rPr lang="en-US"/>
              <a:t>Labeling of Audio File</a:t>
            </a:r>
            <a:endParaRPr/>
          </a:p>
          <a:p>
            <a:pPr indent="-228600" lvl="0" marL="228600" rtl="0" algn="l">
              <a:lnSpc>
                <a:spcPct val="90000"/>
              </a:lnSpc>
              <a:spcBef>
                <a:spcPts val="1000"/>
              </a:spcBef>
              <a:spcAft>
                <a:spcPts val="0"/>
              </a:spcAft>
              <a:buClr>
                <a:schemeClr val="dk1"/>
              </a:buClr>
              <a:buSzPts val="2800"/>
              <a:buChar char="•"/>
            </a:pPr>
            <a:r>
              <a:rPr lang="en-US"/>
              <a:t>Online Exam Invigilation</a:t>
            </a:r>
            <a:endParaRPr/>
          </a:p>
          <a:p>
            <a:pPr indent="-228600" lvl="0" marL="228600" rtl="0" algn="l">
              <a:lnSpc>
                <a:spcPct val="90000"/>
              </a:lnSpc>
              <a:spcBef>
                <a:spcPts val="1000"/>
              </a:spcBef>
              <a:spcAft>
                <a:spcPts val="0"/>
              </a:spcAft>
              <a:buClr>
                <a:schemeClr val="dk1"/>
              </a:buClr>
              <a:buSzPts val="2800"/>
              <a:buChar char="•"/>
            </a:pPr>
            <a:r>
              <a:rPr lang="en-US"/>
              <a:t>Game related to cyber Security</a:t>
            </a:r>
            <a:endParaRPr/>
          </a:p>
          <a:p>
            <a:pPr indent="-228600" lvl="0" marL="228600" rtl="0" algn="l">
              <a:lnSpc>
                <a:spcPct val="90000"/>
              </a:lnSpc>
              <a:spcBef>
                <a:spcPts val="1000"/>
              </a:spcBef>
              <a:spcAft>
                <a:spcPts val="0"/>
              </a:spcAft>
              <a:buClr>
                <a:schemeClr val="dk1"/>
              </a:buClr>
              <a:buSzPts val="2800"/>
              <a:buChar char="•"/>
            </a:pPr>
            <a:r>
              <a:rPr lang="en-US"/>
              <a:t>Accident Prediction</a:t>
            </a:r>
            <a:endParaRPr/>
          </a:p>
          <a:p>
            <a:pPr indent="-228600" lvl="0" marL="228600" rtl="0" algn="l">
              <a:lnSpc>
                <a:spcPct val="90000"/>
              </a:lnSpc>
              <a:spcBef>
                <a:spcPts val="1000"/>
              </a:spcBef>
              <a:spcAft>
                <a:spcPts val="0"/>
              </a:spcAft>
              <a:buClr>
                <a:schemeClr val="dk1"/>
              </a:buClr>
              <a:buSzPts val="2800"/>
              <a:buChar char="•"/>
            </a:pPr>
            <a:r>
              <a:rPr lang="en-US"/>
              <a:t>Chatboat for Univ.</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sp>
        <p:nvSpPr>
          <p:cNvPr id="2135" name="Google Shape;2135;p21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AI/Ml for Dark web</a:t>
            </a:r>
            <a:endParaRPr/>
          </a:p>
          <a:p>
            <a:pPr indent="-228600" lvl="0" marL="228600" rtl="0" algn="l">
              <a:lnSpc>
                <a:spcPct val="90000"/>
              </a:lnSpc>
              <a:spcBef>
                <a:spcPts val="1000"/>
              </a:spcBef>
              <a:spcAft>
                <a:spcPts val="0"/>
              </a:spcAft>
              <a:buClr>
                <a:schemeClr val="dk1"/>
              </a:buClr>
              <a:buSzPts val="2800"/>
              <a:buChar char="•"/>
            </a:pPr>
            <a:r>
              <a:rPr lang="en-US"/>
              <a:t>Anomaly Detection</a:t>
            </a:r>
            <a:endParaRPr/>
          </a:p>
          <a:p>
            <a:pPr indent="-228600" lvl="0" marL="228600" rtl="0" algn="l">
              <a:lnSpc>
                <a:spcPct val="90000"/>
              </a:lnSpc>
              <a:spcBef>
                <a:spcPts val="1000"/>
              </a:spcBef>
              <a:spcAft>
                <a:spcPts val="0"/>
              </a:spcAft>
              <a:buClr>
                <a:schemeClr val="dk1"/>
              </a:buClr>
              <a:buSzPts val="2800"/>
              <a:buChar char="•"/>
            </a:pPr>
            <a:r>
              <a:rPr lang="en-US"/>
              <a:t>Phishing detection –WhatsApp</a:t>
            </a:r>
            <a:endParaRPr/>
          </a:p>
          <a:p>
            <a:pPr indent="-228600" lvl="0" marL="228600" rtl="0" algn="l">
              <a:lnSpc>
                <a:spcPct val="100000"/>
              </a:lnSpc>
              <a:spcBef>
                <a:spcPts val="1000"/>
              </a:spcBef>
              <a:spcAft>
                <a:spcPts val="0"/>
              </a:spcAft>
              <a:buClr>
                <a:schemeClr val="dk1"/>
              </a:buClr>
              <a:buSzPts val="2800"/>
              <a:buChar char="•"/>
            </a:pPr>
            <a:r>
              <a:rPr lang="en-US"/>
              <a:t>Behaviour Modelling System</a:t>
            </a:r>
            <a:endParaRPr/>
          </a:p>
          <a:p>
            <a:pPr indent="-228600" lvl="0" marL="228600" rtl="0" algn="l">
              <a:lnSpc>
                <a:spcPct val="90000"/>
              </a:lnSpc>
              <a:spcBef>
                <a:spcPts val="1000"/>
              </a:spcBef>
              <a:spcAft>
                <a:spcPts val="0"/>
              </a:spcAft>
              <a:buClr>
                <a:schemeClr val="dk1"/>
              </a:buClr>
              <a:buSzPts val="2800"/>
              <a:buChar char="•"/>
            </a:pPr>
            <a:r>
              <a:rPr lang="en-US"/>
              <a:t>Fake news detection</a:t>
            </a:r>
            <a:endParaRPr/>
          </a:p>
          <a:p>
            <a:pPr indent="-50800" lvl="0" marL="228600" rtl="0" algn="l">
              <a:lnSpc>
                <a:spcPct val="90000"/>
              </a:lnSpc>
              <a:spcBef>
                <a:spcPts val="1000"/>
              </a:spcBef>
              <a:spcAft>
                <a:spcPts val="0"/>
              </a:spcAft>
              <a:buClr>
                <a:schemeClr val="dk1"/>
              </a:buClr>
              <a:buSzPts val="2800"/>
              <a:buNone/>
            </a:pPr>
            <a:r>
              <a:t/>
            </a:r>
            <a:endParaRPr/>
          </a:p>
        </p:txBody>
      </p:sp>
      <p:sp>
        <p:nvSpPr>
          <p:cNvPr id="2136" name="Google Shape;2136;p2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2137" name="Google Shape;2137;p2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2138" name="Google Shape;2138;p2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3" name="Shape 2143"/>
        <p:cNvGrpSpPr/>
        <p:nvPr/>
      </p:nvGrpSpPr>
      <p:grpSpPr>
        <a:xfrm>
          <a:off x="0" y="0"/>
          <a:ext cx="0" cy="0"/>
          <a:chOff x="0" y="0"/>
          <a:chExt cx="0" cy="0"/>
        </a:xfrm>
      </p:grpSpPr>
      <p:sp>
        <p:nvSpPr>
          <p:cNvPr id="2144" name="Google Shape;2144;p21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Reference links</a:t>
            </a:r>
            <a:endParaRPr/>
          </a:p>
        </p:txBody>
      </p:sp>
      <p:sp>
        <p:nvSpPr>
          <p:cNvPr id="2145" name="Google Shape;2145;p21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lnSpc>
                <a:spcPct val="90000"/>
              </a:lnSpc>
              <a:spcBef>
                <a:spcPts val="1000"/>
              </a:spcBef>
              <a:spcAft>
                <a:spcPts val="0"/>
              </a:spcAft>
              <a:buSzPct val="82949"/>
              <a:buNone/>
            </a:pPr>
            <a:r>
              <a:rPr lang="en-US" u="sng">
                <a:solidFill>
                  <a:schemeClr val="hlink"/>
                </a:solidFill>
                <a:hlinkClick r:id="rId3"/>
              </a:rPr>
              <a:t>https://www.cisco.com/c/en/us/solutions/artificial-intelligence/artificial-intelligence-machine-learning-in-networking.html#~technology</a:t>
            </a:r>
            <a:endParaRPr/>
          </a:p>
          <a:p>
            <a:pPr indent="0" lvl="0" marL="0" rtl="0" algn="l">
              <a:lnSpc>
                <a:spcPct val="90000"/>
              </a:lnSpc>
              <a:spcBef>
                <a:spcPts val="1000"/>
              </a:spcBef>
              <a:spcAft>
                <a:spcPts val="0"/>
              </a:spcAft>
              <a:buSzPct val="82949"/>
              <a:buNone/>
            </a:pPr>
            <a:r>
              <a:t/>
            </a:r>
            <a:endParaRPr/>
          </a:p>
          <a:p>
            <a:pPr indent="0" lvl="0" marL="0" rtl="0" algn="l">
              <a:lnSpc>
                <a:spcPct val="90000"/>
              </a:lnSpc>
              <a:spcBef>
                <a:spcPts val="1000"/>
              </a:spcBef>
              <a:spcAft>
                <a:spcPts val="0"/>
              </a:spcAft>
              <a:buSzPct val="82949"/>
              <a:buNone/>
            </a:pPr>
            <a:r>
              <a:rPr lang="en-US" u="sng">
                <a:solidFill>
                  <a:schemeClr val="hlink"/>
                </a:solidFill>
                <a:hlinkClick r:id="rId4"/>
              </a:rPr>
              <a:t>https://www.sciencedirect.com/science/article/pii/S2405959522000741</a:t>
            </a:r>
            <a:endParaRPr/>
          </a:p>
          <a:p>
            <a:pPr indent="0" lvl="0" marL="0" rtl="0" algn="l">
              <a:lnSpc>
                <a:spcPct val="90000"/>
              </a:lnSpc>
              <a:spcBef>
                <a:spcPts val="1000"/>
              </a:spcBef>
              <a:spcAft>
                <a:spcPts val="0"/>
              </a:spcAft>
              <a:buSzPct val="82949"/>
              <a:buNone/>
            </a:pPr>
            <a:r>
              <a:t/>
            </a:r>
            <a:endParaRPr/>
          </a:p>
          <a:p>
            <a:pPr indent="0" lvl="0" marL="0" rtl="0" algn="l">
              <a:lnSpc>
                <a:spcPct val="90000"/>
              </a:lnSpc>
              <a:spcBef>
                <a:spcPts val="1000"/>
              </a:spcBef>
              <a:spcAft>
                <a:spcPts val="0"/>
              </a:spcAft>
              <a:buSzPct val="82949"/>
              <a:buNone/>
            </a:pPr>
            <a:r>
              <a:rPr lang="en-US" u="sng">
                <a:solidFill>
                  <a:schemeClr val="hlink"/>
                </a:solidFill>
                <a:hlinkClick r:id="rId5"/>
              </a:rPr>
              <a:t>https://trepo.tuni.fi/bitstream/handle/10024/143107/FrederickBenedict.pdf?sequence=2&amp;isAllowed=y</a:t>
            </a:r>
            <a:endParaRPr/>
          </a:p>
          <a:p>
            <a:pPr indent="0" lvl="0" marL="0" rtl="0" algn="l">
              <a:lnSpc>
                <a:spcPct val="90000"/>
              </a:lnSpc>
              <a:spcBef>
                <a:spcPts val="1000"/>
              </a:spcBef>
              <a:spcAft>
                <a:spcPts val="0"/>
              </a:spcAft>
              <a:buSzPct val="82949"/>
              <a:buNone/>
            </a:pPr>
            <a:r>
              <a:t/>
            </a:r>
            <a:endParaRPr/>
          </a:p>
          <a:p>
            <a:pPr indent="0" lvl="0" marL="0" rtl="0" algn="l">
              <a:lnSpc>
                <a:spcPct val="90000"/>
              </a:lnSpc>
              <a:spcBef>
                <a:spcPts val="1000"/>
              </a:spcBef>
              <a:spcAft>
                <a:spcPts val="0"/>
              </a:spcAft>
              <a:buSzPct val="82949"/>
              <a:buNone/>
            </a:pPr>
            <a:r>
              <a:rPr lang="en-US" u="sng">
                <a:solidFill>
                  <a:schemeClr val="hlink"/>
                </a:solidFill>
                <a:hlinkClick r:id="rId6"/>
              </a:rPr>
              <a:t>https://www.nsnam.org/wp-content/uploads/2021/tutorials/ns3-ai-tutorial-June-2021.pdf</a:t>
            </a:r>
            <a:endParaRPr/>
          </a:p>
          <a:p>
            <a:pPr indent="0" lvl="0" marL="0" rtl="0" algn="l">
              <a:lnSpc>
                <a:spcPct val="90000"/>
              </a:lnSpc>
              <a:spcBef>
                <a:spcPts val="1000"/>
              </a:spcBef>
              <a:spcAft>
                <a:spcPts val="0"/>
              </a:spcAft>
              <a:buSzPct val="82949"/>
              <a:buNone/>
            </a:pPr>
            <a:r>
              <a:t/>
            </a:r>
            <a:endParaRPr/>
          </a:p>
          <a:p>
            <a:pPr indent="0" lvl="0" marL="0" rtl="0" algn="l">
              <a:lnSpc>
                <a:spcPct val="90000"/>
              </a:lnSpc>
              <a:spcBef>
                <a:spcPts val="1000"/>
              </a:spcBef>
              <a:spcAft>
                <a:spcPts val="0"/>
              </a:spcAft>
              <a:buSzPct val="82949"/>
              <a:buNone/>
            </a:pPr>
            <a:r>
              <a:rPr lang="en-US" u="sng">
                <a:solidFill>
                  <a:schemeClr val="hlink"/>
                </a:solidFill>
                <a:hlinkClick r:id="rId7"/>
              </a:rPr>
              <a:t>https://www.leewayhertz.com/ai-in-networking/#How-is-AI-in-networking-different-from-traditional-networking</a:t>
            </a:r>
            <a:endParaRPr/>
          </a:p>
          <a:p>
            <a:pPr indent="0" lvl="0" marL="0" rtl="0" algn="l">
              <a:lnSpc>
                <a:spcPct val="90000"/>
              </a:lnSpc>
              <a:spcBef>
                <a:spcPts val="1000"/>
              </a:spcBef>
              <a:spcAft>
                <a:spcPts val="0"/>
              </a:spcAft>
              <a:buSzPct val="82949"/>
              <a:buNone/>
            </a:pPr>
            <a:r>
              <a:t/>
            </a:r>
            <a:endParaRPr/>
          </a:p>
        </p:txBody>
      </p:sp>
      <p:sp>
        <p:nvSpPr>
          <p:cNvPr id="2146" name="Google Shape;2146;p21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1" name="Shape 2151"/>
        <p:cNvGrpSpPr/>
        <p:nvPr/>
      </p:nvGrpSpPr>
      <p:grpSpPr>
        <a:xfrm>
          <a:off x="0" y="0"/>
          <a:ext cx="0" cy="0"/>
          <a:chOff x="0" y="0"/>
          <a:chExt cx="0" cy="0"/>
        </a:xfrm>
      </p:grpSpPr>
      <p:sp>
        <p:nvSpPr>
          <p:cNvPr id="2152" name="Google Shape;2152;p21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Other Topics</a:t>
            </a:r>
            <a:endParaRPr/>
          </a:p>
        </p:txBody>
      </p:sp>
      <p:sp>
        <p:nvSpPr>
          <p:cNvPr id="2153" name="Google Shape;2153;p215"/>
          <p:cNvSpPr txBox="1"/>
          <p:nvPr>
            <p:ph idx="1" type="body"/>
          </p:nvPr>
        </p:nvSpPr>
        <p:spPr>
          <a:xfrm>
            <a:off x="838200" y="1825625"/>
            <a:ext cx="10887300" cy="4717200"/>
          </a:xfrm>
          <a:prstGeom prst="rect">
            <a:avLst/>
          </a:prstGeom>
          <a:noFill/>
          <a:ln>
            <a:noFill/>
          </a:ln>
        </p:spPr>
        <p:txBody>
          <a:bodyPr anchorCtr="0" anchor="t" bIns="45700" lIns="91425" spcFirstLastPara="1" rIns="91425" wrap="square" tIns="45700">
            <a:normAutofit fontScale="70000" lnSpcReduction="20000"/>
          </a:bodyPr>
          <a:lstStyle/>
          <a:p>
            <a:pPr indent="0" lvl="0" marL="0" rtl="0" algn="l">
              <a:lnSpc>
                <a:spcPct val="90000"/>
              </a:lnSpc>
              <a:spcBef>
                <a:spcPts val="1000"/>
              </a:spcBef>
              <a:spcAft>
                <a:spcPts val="0"/>
              </a:spcAft>
              <a:buSzPct val="91836"/>
              <a:buNone/>
            </a:pPr>
            <a:r>
              <a:rPr lang="en-US"/>
              <a:t>Research on Network Information Security Model Based on Computer Artificial Intelligence Technology</a:t>
            </a:r>
            <a:endParaRPr/>
          </a:p>
          <a:p>
            <a:pPr indent="0" lvl="0" marL="0" rtl="0" algn="l">
              <a:lnSpc>
                <a:spcPct val="90000"/>
              </a:lnSpc>
              <a:spcBef>
                <a:spcPts val="1000"/>
              </a:spcBef>
              <a:spcAft>
                <a:spcPts val="0"/>
              </a:spcAft>
              <a:buSzPct val="91836"/>
              <a:buNone/>
            </a:pPr>
            <a:r>
              <a:rPr lang="en-US"/>
              <a:t>Explainable Artificial Intelligence in Cybersecurity: A Brief Review</a:t>
            </a:r>
            <a:endParaRPr/>
          </a:p>
          <a:p>
            <a:pPr indent="0" lvl="0" marL="0" rtl="0" algn="l">
              <a:lnSpc>
                <a:spcPct val="90000"/>
              </a:lnSpc>
              <a:spcBef>
                <a:spcPts val="1000"/>
              </a:spcBef>
              <a:spcAft>
                <a:spcPts val="0"/>
              </a:spcAft>
              <a:buSzPct val="91836"/>
              <a:buNone/>
            </a:pPr>
            <a:r>
              <a:rPr lang="en-US"/>
              <a:t>Artificial Intelligence (AI) and Machine Learning (ML)-based Information Security in Electric Vehicles: A Review</a:t>
            </a:r>
            <a:endParaRPr/>
          </a:p>
          <a:p>
            <a:pPr indent="0" lvl="0" marL="0" rtl="0" algn="l">
              <a:lnSpc>
                <a:spcPct val="90000"/>
              </a:lnSpc>
              <a:spcBef>
                <a:spcPts val="1000"/>
              </a:spcBef>
              <a:spcAft>
                <a:spcPts val="0"/>
              </a:spcAft>
              <a:buSzPct val="91836"/>
              <a:buNone/>
            </a:pPr>
            <a:r>
              <a:rPr lang="en-US"/>
              <a:t>The Effect of Artificial Intelligence on Cybersecurity</a:t>
            </a:r>
            <a:endParaRPr/>
          </a:p>
          <a:p>
            <a:pPr indent="0" lvl="0" marL="0" rtl="0" algn="l">
              <a:lnSpc>
                <a:spcPct val="90000"/>
              </a:lnSpc>
              <a:spcBef>
                <a:spcPts val="1000"/>
              </a:spcBef>
              <a:spcAft>
                <a:spcPts val="0"/>
              </a:spcAft>
              <a:buSzPct val="91836"/>
              <a:buNone/>
            </a:pPr>
            <a:r>
              <a:rPr lang="en-US"/>
              <a:t>Cybersecurity as a Tic-Tac-Toe Game Using Autonomous Forwards (Attacking) And Backwards (Defending) Penetration Testing in a Cyber Adversarial Artificial Intelligence System</a:t>
            </a:r>
            <a:endParaRPr/>
          </a:p>
          <a:p>
            <a:pPr indent="0" lvl="0" marL="0" rtl="0" algn="l">
              <a:lnSpc>
                <a:spcPct val="90000"/>
              </a:lnSpc>
              <a:spcBef>
                <a:spcPts val="1000"/>
              </a:spcBef>
              <a:spcAft>
                <a:spcPts val="0"/>
              </a:spcAft>
              <a:buSzPct val="91836"/>
              <a:buNone/>
            </a:pPr>
            <a:r>
              <a:rPr lang="en-US"/>
              <a:t>Artificial Intelligence Cyber Security Strategy</a:t>
            </a:r>
            <a:endParaRPr/>
          </a:p>
          <a:p>
            <a:pPr indent="0" lvl="0" marL="0" rtl="0" algn="l">
              <a:lnSpc>
                <a:spcPct val="90000"/>
              </a:lnSpc>
              <a:spcBef>
                <a:spcPts val="1000"/>
              </a:spcBef>
              <a:spcAft>
                <a:spcPts val="0"/>
              </a:spcAft>
              <a:buSzPct val="91836"/>
              <a:buNone/>
            </a:pPr>
            <a:r>
              <a:rPr lang="en-US"/>
              <a:t>Artificial Intelligence Security Competition (AISC)</a:t>
            </a:r>
            <a:endParaRPr/>
          </a:p>
          <a:p>
            <a:pPr indent="0" lvl="0" marL="0" rtl="0" algn="l">
              <a:lnSpc>
                <a:spcPct val="90000"/>
              </a:lnSpc>
              <a:spcBef>
                <a:spcPts val="1000"/>
              </a:spcBef>
              <a:spcAft>
                <a:spcPts val="0"/>
              </a:spcAft>
              <a:buSzPct val="91836"/>
              <a:buNone/>
            </a:pPr>
            <a:r>
              <a:rPr lang="en-US"/>
              <a:t>Artificial Intelligence-Based Cyber Security Applications</a:t>
            </a:r>
            <a:endParaRPr/>
          </a:p>
          <a:p>
            <a:pPr indent="0" lvl="0" marL="0" rtl="0" algn="l">
              <a:lnSpc>
                <a:spcPct val="90000"/>
              </a:lnSpc>
              <a:spcBef>
                <a:spcPts val="1000"/>
              </a:spcBef>
              <a:spcAft>
                <a:spcPts val="0"/>
              </a:spcAft>
              <a:buSzPct val="91836"/>
              <a:buNone/>
            </a:pPr>
            <a:r>
              <a:rPr lang="en-US"/>
              <a:t>Physical Layer Security in the Age of Artificial Intelligence and Edge Computing</a:t>
            </a:r>
            <a:endParaRPr/>
          </a:p>
          <a:p>
            <a:pPr indent="0" lvl="0" marL="0" rtl="0" algn="l">
              <a:lnSpc>
                <a:spcPct val="90000"/>
              </a:lnSpc>
              <a:spcBef>
                <a:spcPts val="1000"/>
              </a:spcBef>
              <a:spcAft>
                <a:spcPts val="0"/>
              </a:spcAft>
              <a:buSzPct val="91836"/>
              <a:buNone/>
            </a:pPr>
            <a:r>
              <a:rPr lang="en-US"/>
              <a:t>Artificial Intelligence Autonomous Unmanned Aerial Vehicle (UAV) System for Remote Sensing in Security Surveillance</a:t>
            </a:r>
            <a:endParaRPr/>
          </a:p>
          <a:p>
            <a:pPr indent="0" lvl="0" marL="0" rtl="0" algn="l">
              <a:lnSpc>
                <a:spcPct val="90000"/>
              </a:lnSpc>
              <a:spcBef>
                <a:spcPts val="1000"/>
              </a:spcBef>
              <a:spcAft>
                <a:spcPts val="0"/>
              </a:spcAft>
              <a:buSzPct val="91836"/>
              <a:buNone/>
            </a:pPr>
            <a:r>
              <a:rPr lang="en-US"/>
              <a:t>Using Artificial Intelligence to Integrate Machine Learning, Fuzzy Logic, and The IOT as A Cybersecurity System</a:t>
            </a:r>
            <a:endParaRPr/>
          </a:p>
          <a:p>
            <a:pPr indent="0" lvl="0" marL="0" rtl="0" algn="l">
              <a:lnSpc>
                <a:spcPct val="90000"/>
              </a:lnSpc>
              <a:spcBef>
                <a:spcPts val="1000"/>
              </a:spcBef>
              <a:spcAft>
                <a:spcPts val="0"/>
              </a:spcAft>
              <a:buSzPct val="91836"/>
              <a:buNone/>
            </a:pPr>
            <a:r>
              <a:t/>
            </a:r>
            <a:endParaRPr/>
          </a:p>
        </p:txBody>
      </p:sp>
      <p:sp>
        <p:nvSpPr>
          <p:cNvPr id="2154" name="Google Shape;2154;p21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9" name="Shape 2159"/>
        <p:cNvGrpSpPr/>
        <p:nvPr/>
      </p:nvGrpSpPr>
      <p:grpSpPr>
        <a:xfrm>
          <a:off x="0" y="0"/>
          <a:ext cx="0" cy="0"/>
          <a:chOff x="0" y="0"/>
          <a:chExt cx="0" cy="0"/>
        </a:xfrm>
      </p:grpSpPr>
      <p:sp>
        <p:nvSpPr>
          <p:cNvPr id="2160" name="Google Shape;2160;p216"/>
          <p:cNvSpPr txBox="1"/>
          <p:nvPr>
            <p:ph idx="1" type="body"/>
          </p:nvPr>
        </p:nvSpPr>
        <p:spPr>
          <a:xfrm>
            <a:off x="838200" y="1825625"/>
            <a:ext cx="10621200" cy="462840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lnSpc>
                <a:spcPct val="90000"/>
              </a:lnSpc>
              <a:spcBef>
                <a:spcPts val="1000"/>
              </a:spcBef>
              <a:spcAft>
                <a:spcPts val="0"/>
              </a:spcAft>
              <a:buSzPct val="75630"/>
              <a:buNone/>
            </a:pPr>
            <a:r>
              <a:rPr lang="en-US"/>
              <a:t>AI in Blockchain Towards Realizing Cyber Security</a:t>
            </a:r>
            <a:endParaRPr/>
          </a:p>
          <a:p>
            <a:pPr indent="0" lvl="0" marL="0" rtl="0" algn="l">
              <a:lnSpc>
                <a:spcPct val="90000"/>
              </a:lnSpc>
              <a:spcBef>
                <a:spcPts val="1000"/>
              </a:spcBef>
              <a:spcAft>
                <a:spcPts val="0"/>
              </a:spcAft>
              <a:buSzPct val="75630"/>
              <a:buNone/>
            </a:pPr>
            <a:r>
              <a:rPr lang="en-US"/>
              <a:t>Nano-Artifact Metrics Chip Mounting Technology for Edge AI Device Security</a:t>
            </a:r>
            <a:endParaRPr/>
          </a:p>
          <a:p>
            <a:pPr indent="0" lvl="0" marL="0" rtl="0" algn="l">
              <a:lnSpc>
                <a:spcPct val="90000"/>
              </a:lnSpc>
              <a:spcBef>
                <a:spcPts val="1000"/>
              </a:spcBef>
              <a:spcAft>
                <a:spcPts val="0"/>
              </a:spcAft>
              <a:buSzPct val="75630"/>
              <a:buNone/>
            </a:pPr>
            <a:r>
              <a:rPr lang="en-US"/>
              <a:t>TRUST XAI: Model-Agnostic Explanations for AI With a Case Study on IIoT Security</a:t>
            </a:r>
            <a:endParaRPr/>
          </a:p>
          <a:p>
            <a:pPr indent="0" lvl="0" marL="0" rtl="0" algn="l">
              <a:lnSpc>
                <a:spcPct val="90000"/>
              </a:lnSpc>
              <a:spcBef>
                <a:spcPts val="1000"/>
              </a:spcBef>
              <a:spcAft>
                <a:spcPts val="0"/>
              </a:spcAft>
              <a:buSzPct val="75630"/>
              <a:buNone/>
            </a:pPr>
            <a:r>
              <a:rPr lang="en-US"/>
              <a:t>Toward Integrated Virtual Emotion System with AI Applicability for Secure CPS-Enabled Smart Cities: AI-Based Research Challenges and Security Issues</a:t>
            </a:r>
            <a:endParaRPr/>
          </a:p>
          <a:p>
            <a:pPr indent="0" lvl="0" marL="0" rtl="0" algn="l">
              <a:lnSpc>
                <a:spcPct val="90000"/>
              </a:lnSpc>
              <a:spcBef>
                <a:spcPts val="1000"/>
              </a:spcBef>
              <a:spcAft>
                <a:spcPts val="0"/>
              </a:spcAft>
              <a:buSzPct val="75630"/>
              <a:buNone/>
            </a:pPr>
            <a:r>
              <a:rPr lang="en-US"/>
              <a:t>Hardware-enabled AI for Embedded Security: A New Paradigm</a:t>
            </a:r>
            <a:endParaRPr/>
          </a:p>
          <a:p>
            <a:pPr indent="0" lvl="0" marL="0" rtl="0" algn="l">
              <a:lnSpc>
                <a:spcPct val="90000"/>
              </a:lnSpc>
              <a:spcBef>
                <a:spcPts val="1000"/>
              </a:spcBef>
              <a:spcAft>
                <a:spcPts val="0"/>
              </a:spcAft>
              <a:buSzPct val="75630"/>
              <a:buNone/>
            </a:pPr>
            <a:r>
              <a:rPr lang="en-US"/>
              <a:t>Analysis of network security and privacy security based on AI in IOT environment</a:t>
            </a:r>
            <a:endParaRPr/>
          </a:p>
          <a:p>
            <a:pPr indent="0" lvl="0" marL="0" rtl="0" algn="l">
              <a:lnSpc>
                <a:spcPct val="90000"/>
              </a:lnSpc>
              <a:spcBef>
                <a:spcPts val="1000"/>
              </a:spcBef>
              <a:spcAft>
                <a:spcPts val="0"/>
              </a:spcAft>
              <a:buSzPct val="75630"/>
              <a:buNone/>
            </a:pPr>
            <a:r>
              <a:rPr lang="en-US"/>
              <a:t>A Comprehensive Study on Review of AI Techniques to Provide Security in the Digital World</a:t>
            </a:r>
            <a:endParaRPr/>
          </a:p>
          <a:p>
            <a:pPr indent="0" lvl="0" marL="0" rtl="0" algn="l">
              <a:lnSpc>
                <a:spcPct val="90000"/>
              </a:lnSpc>
              <a:spcBef>
                <a:spcPts val="1000"/>
              </a:spcBef>
              <a:spcAft>
                <a:spcPts val="0"/>
              </a:spcAft>
              <a:buSzPct val="75630"/>
              <a:buNone/>
            </a:pPr>
            <a:r>
              <a:rPr lang="en-US"/>
              <a:t>Cyber Security Risk Assessment on Industry 4.0 using ICS testbed with AI and Cloud</a:t>
            </a:r>
            <a:endParaRPr/>
          </a:p>
          <a:p>
            <a:pPr indent="0" lvl="0" marL="0" rtl="0" algn="l">
              <a:lnSpc>
                <a:spcPct val="90000"/>
              </a:lnSpc>
              <a:spcBef>
                <a:spcPts val="1000"/>
              </a:spcBef>
              <a:spcAft>
                <a:spcPts val="0"/>
              </a:spcAft>
              <a:buSzPct val="75630"/>
              <a:buNone/>
            </a:pPr>
            <a:r>
              <a:rPr lang="en-US"/>
              <a:t>AI-based Network Security Enhancement for 5G Industrial Internet of Things Environments</a:t>
            </a:r>
            <a:endParaRPr/>
          </a:p>
          <a:p>
            <a:pPr indent="0" lvl="0" marL="0" rtl="0" algn="l">
              <a:lnSpc>
                <a:spcPct val="90000"/>
              </a:lnSpc>
              <a:spcBef>
                <a:spcPts val="1000"/>
              </a:spcBef>
              <a:spcAft>
                <a:spcPts val="0"/>
              </a:spcAft>
              <a:buSzPct val="75630"/>
              <a:buNone/>
            </a:pPr>
            <a:r>
              <a:t/>
            </a:r>
            <a:endParaRPr/>
          </a:p>
        </p:txBody>
      </p:sp>
      <p:sp>
        <p:nvSpPr>
          <p:cNvPr id="2161" name="Google Shape;2161;p21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1E4E79"/>
              </a:buClr>
              <a:buSzPts val="4400"/>
              <a:buFont typeface="Calibri"/>
              <a:buNone/>
            </a:pPr>
            <a:r>
              <a:rPr lang="en-US">
                <a:solidFill>
                  <a:srgbClr val="1E4E79"/>
                </a:solidFill>
              </a:rPr>
              <a:t>Why AI Winter? </a:t>
            </a:r>
            <a:endParaRPr/>
          </a:p>
        </p:txBody>
      </p:sp>
      <p:sp>
        <p:nvSpPr>
          <p:cNvPr id="391" name="Google Shape;391;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solidFill>
                  <a:srgbClr val="1E4E79"/>
                </a:solidFill>
                <a:latin typeface="Arial"/>
                <a:ea typeface="Arial"/>
                <a:cs typeface="Arial"/>
                <a:sym typeface="Arial"/>
              </a:rPr>
              <a:t>2/13/2024</a:t>
            </a:r>
            <a:endParaRPr sz="1400">
              <a:solidFill>
                <a:srgbClr val="1E4E79"/>
              </a:solidFill>
              <a:latin typeface="Arial"/>
              <a:ea typeface="Arial"/>
              <a:cs typeface="Arial"/>
              <a:sym typeface="Arial"/>
            </a:endParaRPr>
          </a:p>
        </p:txBody>
      </p:sp>
      <p:sp>
        <p:nvSpPr>
          <p:cNvPr id="392" name="Google Shape;392;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sz="1400">
                <a:solidFill>
                  <a:srgbClr val="1E4E79"/>
                </a:solidFill>
                <a:latin typeface="Arial"/>
                <a:ea typeface="Arial"/>
                <a:cs typeface="Arial"/>
                <a:sym typeface="Arial"/>
              </a:rPr>
              <a:t>‹#›</a:t>
            </a:fld>
            <a:endParaRPr sz="1400">
              <a:solidFill>
                <a:srgbClr val="1E4E79"/>
              </a:solidFill>
              <a:latin typeface="Arial"/>
              <a:ea typeface="Arial"/>
              <a:cs typeface="Arial"/>
              <a:sym typeface="Arial"/>
            </a:endParaRPr>
          </a:p>
        </p:txBody>
      </p:sp>
      <p:sp>
        <p:nvSpPr>
          <p:cNvPr id="393" name="Google Shape;393;p23"/>
          <p:cNvSpPr txBox="1"/>
          <p:nvPr>
            <p:ph idx="1" type="body"/>
          </p:nvPr>
        </p:nvSpPr>
        <p:spPr>
          <a:xfrm>
            <a:off x="838200" y="1825625"/>
            <a:ext cx="10095411" cy="369996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Big Data - accumulated volume of big data was increased from 4.4 zettabytes to roughly 44 zettabytes or 44 trillion GBs of data</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Advanced algorithms  </a:t>
            </a:r>
            <a:endParaRPr/>
          </a:p>
          <a:p>
            <a:pPr indent="-228600" lvl="0" marL="228600" rtl="0" algn="l">
              <a:lnSpc>
                <a:spcPct val="90000"/>
              </a:lnSpc>
              <a:spcBef>
                <a:spcPts val="1000"/>
              </a:spcBef>
              <a:spcAft>
                <a:spcPts val="0"/>
              </a:spcAft>
              <a:buClr>
                <a:schemeClr val="dk1"/>
              </a:buClr>
              <a:buSzPts val="2800"/>
              <a:buChar char="•"/>
            </a:pPr>
            <a:r>
              <a:rPr lang="en-US"/>
              <a:t>High end computing power </a:t>
            </a:r>
            <a:endParaRPr/>
          </a:p>
          <a:p>
            <a:pPr indent="-228600" lvl="0" marL="228600" rtl="0" algn="l">
              <a:lnSpc>
                <a:spcPct val="90000"/>
              </a:lnSpc>
              <a:spcBef>
                <a:spcPts val="1000"/>
              </a:spcBef>
              <a:spcAft>
                <a:spcPts val="0"/>
              </a:spcAft>
              <a:buClr>
                <a:schemeClr val="dk1"/>
              </a:buClr>
              <a:buSzPts val="2800"/>
              <a:buChar char="•"/>
            </a:pPr>
            <a:r>
              <a:rPr lang="en-US"/>
              <a:t>Large storage</a:t>
            </a:r>
            <a:endParaRPr/>
          </a:p>
          <a:p>
            <a:pPr indent="-50800" lvl="0" marL="228600" rtl="0" algn="l">
              <a:lnSpc>
                <a:spcPct val="90000"/>
              </a:lnSpc>
              <a:spcBef>
                <a:spcPts val="1000"/>
              </a:spcBef>
              <a:spcAft>
                <a:spcPts val="0"/>
              </a:spcAft>
              <a:buClr>
                <a:schemeClr val="dk1"/>
              </a:buClr>
              <a:buSzPts val="2800"/>
              <a:buNone/>
            </a:pPr>
            <a:r>
              <a:t/>
            </a:r>
            <a:endParaRPr/>
          </a:p>
        </p:txBody>
      </p:sp>
      <p:sp>
        <p:nvSpPr>
          <p:cNvPr id="394" name="Google Shape;394;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24"/>
          <p:cNvSpPr txBox="1"/>
          <p:nvPr>
            <p:ph type="ctrTitle"/>
          </p:nvPr>
        </p:nvSpPr>
        <p:spPr>
          <a:xfrm>
            <a:off x="4578611" y="2194957"/>
            <a:ext cx="4179600" cy="15246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Arial"/>
              <a:buNone/>
            </a:pPr>
            <a:r>
              <a:rPr lang="en-US"/>
              <a:t>Application Domains of AI</a:t>
            </a:r>
            <a:endParaRPr/>
          </a:p>
        </p:txBody>
      </p:sp>
      <p:sp>
        <p:nvSpPr>
          <p:cNvPr id="400" name="Google Shape;400;p24"/>
          <p:cNvSpPr txBox="1"/>
          <p:nvPr>
            <p:ph idx="10" type="dt"/>
          </p:nvPr>
        </p:nvSpPr>
        <p:spPr>
          <a:xfrm>
            <a:off x="4267200" y="6356350"/>
            <a:ext cx="1774371"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888888"/>
              </a:buClr>
              <a:buSzPts val="1400"/>
              <a:buFont typeface="Calibri"/>
              <a:buNone/>
            </a:pPr>
            <a:r>
              <a:rPr lang="en-US"/>
              <a:t>2/13/2024</a:t>
            </a:r>
            <a:endParaRPr/>
          </a:p>
        </p:txBody>
      </p:sp>
      <p:sp>
        <p:nvSpPr>
          <p:cNvPr id="401" name="Google Shape;401;p24"/>
          <p:cNvSpPr txBox="1"/>
          <p:nvPr>
            <p:ph idx="12" type="sldNum"/>
          </p:nvPr>
        </p:nvSpPr>
        <p:spPr>
          <a:xfrm>
            <a:off x="9579428" y="6356350"/>
            <a:ext cx="177437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88888"/>
              </a:buClr>
              <a:buSzPts val="900"/>
              <a:buFont typeface="Arial"/>
              <a:buNone/>
            </a:pPr>
            <a:fld id="{00000000-1234-1234-1234-123412341234}" type="slidenum">
              <a:rPr lang="en-US"/>
              <a:t>‹#›</a:t>
            </a:fld>
            <a:endParaRPr/>
          </a:p>
        </p:txBody>
      </p:sp>
      <p:sp>
        <p:nvSpPr>
          <p:cNvPr id="402" name="Google Shape;402;p24"/>
          <p:cNvSpPr txBox="1"/>
          <p:nvPr>
            <p:ph idx="11" type="ftr"/>
          </p:nvPr>
        </p:nvSpPr>
        <p:spPr>
          <a:xfrm>
            <a:off x="6479721" y="6356350"/>
            <a:ext cx="2661557"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88888"/>
              </a:buClr>
              <a:buSzPts val="1400"/>
              <a:buFont typeface="Calibri"/>
              <a:buNone/>
            </a:pPr>
            <a:r>
              <a:rPr lang="en-US"/>
              <a:t>Dr. Ravirajsinh Vaghela</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25"/>
          <p:cNvSpPr txBox="1"/>
          <p:nvPr>
            <p:ph type="title"/>
          </p:nvPr>
        </p:nvSpPr>
        <p:spPr>
          <a:xfrm>
            <a:off x="2637064" y="911915"/>
            <a:ext cx="6724650" cy="602456"/>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51851"/>
              <a:buFont typeface="Arial"/>
              <a:buNone/>
            </a:pPr>
            <a:r>
              <a:rPr lang="en-US"/>
              <a:t>Machine Learning: Spam Filter in Gmail</a:t>
            </a:r>
            <a:endParaRPr/>
          </a:p>
        </p:txBody>
      </p:sp>
      <p:pic>
        <p:nvPicPr>
          <p:cNvPr id="408" name="Google Shape;408;p25"/>
          <p:cNvPicPr preferRelativeResize="0"/>
          <p:nvPr/>
        </p:nvPicPr>
        <p:blipFill rotWithShape="1">
          <a:blip r:embed="rId3">
            <a:alphaModFix/>
          </a:blip>
          <a:srcRect b="0" l="0" r="0" t="0"/>
          <a:stretch/>
        </p:blipFill>
        <p:spPr>
          <a:xfrm>
            <a:off x="2648515" y="1635321"/>
            <a:ext cx="6894952" cy="4480558"/>
          </a:xfrm>
          <a:prstGeom prst="rect">
            <a:avLst/>
          </a:prstGeom>
          <a:noFill/>
          <a:ln>
            <a:noFill/>
          </a:ln>
          <a:effectLst>
            <a:outerShdw blurRad="57150" rotWithShape="0" algn="bl" dir="5400000" dist="19050">
              <a:srgbClr val="000000">
                <a:alpha val="49411"/>
              </a:srgbClr>
            </a:outerShdw>
          </a:effectLst>
        </p:spPr>
      </p:pic>
      <p:sp>
        <p:nvSpPr>
          <p:cNvPr id="409" name="Google Shape;409;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410" name="Google Shape;410;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11" name="Google Shape;411;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26"/>
          <p:cNvSpPr txBox="1"/>
          <p:nvPr>
            <p:ph type="title"/>
          </p:nvPr>
        </p:nvSpPr>
        <p:spPr>
          <a:xfrm>
            <a:off x="2637064" y="911915"/>
            <a:ext cx="6724800" cy="6024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51851"/>
              <a:buFont typeface="Arial"/>
              <a:buNone/>
            </a:pPr>
            <a:r>
              <a:rPr lang="en-US"/>
              <a:t>Computer Vision: Face Detection</a:t>
            </a:r>
            <a:endParaRPr/>
          </a:p>
        </p:txBody>
      </p:sp>
      <p:pic>
        <p:nvPicPr>
          <p:cNvPr id="417" name="Google Shape;417;p26"/>
          <p:cNvPicPr preferRelativeResize="0"/>
          <p:nvPr/>
        </p:nvPicPr>
        <p:blipFill rotWithShape="1">
          <a:blip r:embed="rId3">
            <a:alphaModFix/>
          </a:blip>
          <a:srcRect b="0" l="0" r="0" t="0"/>
          <a:stretch/>
        </p:blipFill>
        <p:spPr>
          <a:xfrm>
            <a:off x="1685075" y="2033403"/>
            <a:ext cx="5916400" cy="3928450"/>
          </a:xfrm>
          <a:prstGeom prst="rect">
            <a:avLst/>
          </a:prstGeom>
          <a:noFill/>
          <a:ln>
            <a:noFill/>
          </a:ln>
          <a:effectLst>
            <a:outerShdw blurRad="57150" rotWithShape="0" algn="bl" dir="5400000" dist="19050">
              <a:srgbClr val="000000">
                <a:alpha val="49411"/>
              </a:srgbClr>
            </a:outerShdw>
          </a:effectLst>
        </p:spPr>
      </p:pic>
      <p:pic>
        <p:nvPicPr>
          <p:cNvPr id="418" name="Google Shape;418;p26"/>
          <p:cNvPicPr preferRelativeResize="0"/>
          <p:nvPr/>
        </p:nvPicPr>
        <p:blipFill rotWithShape="1">
          <a:blip r:embed="rId4">
            <a:alphaModFix/>
          </a:blip>
          <a:srcRect b="0" l="0" r="0" t="0"/>
          <a:stretch/>
        </p:blipFill>
        <p:spPr>
          <a:xfrm>
            <a:off x="8078950" y="3221338"/>
            <a:ext cx="2952750" cy="1552575"/>
          </a:xfrm>
          <a:prstGeom prst="rect">
            <a:avLst/>
          </a:prstGeom>
          <a:noFill/>
          <a:ln>
            <a:noFill/>
          </a:ln>
          <a:effectLst>
            <a:outerShdw blurRad="57150" rotWithShape="0" algn="bl" dir="5400000" dist="19050">
              <a:srgbClr val="000000">
                <a:alpha val="49411"/>
              </a:srgbClr>
            </a:outerShdw>
          </a:effectLst>
        </p:spPr>
      </p:pic>
      <p:sp>
        <p:nvSpPr>
          <p:cNvPr id="419" name="Google Shape;419;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420" name="Google Shape;420;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21" name="Google Shape;421;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27"/>
          <p:cNvSpPr txBox="1"/>
          <p:nvPr>
            <p:ph type="title"/>
          </p:nvPr>
        </p:nvSpPr>
        <p:spPr>
          <a:xfrm>
            <a:off x="1292350" y="911925"/>
            <a:ext cx="9244500" cy="6024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51851"/>
              <a:buFont typeface="Arial"/>
              <a:buNone/>
            </a:pPr>
            <a:r>
              <a:rPr lang="en-US"/>
              <a:t>Speech Recognition: Voice Technology In Virtual Agents</a:t>
            </a:r>
            <a:endParaRPr/>
          </a:p>
        </p:txBody>
      </p:sp>
      <p:pic>
        <p:nvPicPr>
          <p:cNvPr id="427" name="Google Shape;427;p27"/>
          <p:cNvPicPr preferRelativeResize="0"/>
          <p:nvPr/>
        </p:nvPicPr>
        <p:blipFill rotWithShape="1">
          <a:blip r:embed="rId3">
            <a:alphaModFix/>
          </a:blip>
          <a:srcRect b="0" l="0" r="0" t="0"/>
          <a:stretch/>
        </p:blipFill>
        <p:spPr>
          <a:xfrm>
            <a:off x="2053322" y="1863697"/>
            <a:ext cx="7674423" cy="4297680"/>
          </a:xfrm>
          <a:prstGeom prst="rect">
            <a:avLst/>
          </a:prstGeom>
          <a:noFill/>
          <a:ln>
            <a:noFill/>
          </a:ln>
          <a:effectLst>
            <a:outerShdw blurRad="57150" rotWithShape="0" algn="bl" dir="5400000" dist="19050">
              <a:srgbClr val="000000">
                <a:alpha val="49411"/>
              </a:srgbClr>
            </a:outerShdw>
          </a:effectLst>
        </p:spPr>
      </p:pic>
      <p:sp>
        <p:nvSpPr>
          <p:cNvPr id="428" name="Google Shape;428;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429" name="Google Shape;429;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30" name="Google Shape;430;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28"/>
          <p:cNvSpPr txBox="1"/>
          <p:nvPr>
            <p:ph type="title"/>
          </p:nvPr>
        </p:nvSpPr>
        <p:spPr>
          <a:xfrm>
            <a:off x="2519070" y="1126933"/>
            <a:ext cx="6724650" cy="602456"/>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51851"/>
              <a:buFont typeface="Arial"/>
              <a:buNone/>
            </a:pPr>
            <a:r>
              <a:rPr lang="en-US"/>
              <a:t>Data Mining: Market Basket Analysis</a:t>
            </a:r>
            <a:endParaRPr/>
          </a:p>
        </p:txBody>
      </p:sp>
      <p:pic>
        <p:nvPicPr>
          <p:cNvPr id="436" name="Google Shape;436;p28"/>
          <p:cNvPicPr preferRelativeResize="0"/>
          <p:nvPr/>
        </p:nvPicPr>
        <p:blipFill rotWithShape="1">
          <a:blip r:embed="rId3">
            <a:alphaModFix/>
          </a:blip>
          <a:srcRect b="0" l="0" r="0" t="0"/>
          <a:stretch/>
        </p:blipFill>
        <p:spPr>
          <a:xfrm>
            <a:off x="2336410" y="1939757"/>
            <a:ext cx="7519167" cy="4206240"/>
          </a:xfrm>
          <a:prstGeom prst="rect">
            <a:avLst/>
          </a:prstGeom>
          <a:noFill/>
          <a:ln cap="flat" cmpd="sng" w="9525">
            <a:solidFill>
              <a:srgbClr val="157359"/>
            </a:solidFill>
            <a:prstDash val="solid"/>
            <a:round/>
            <a:headEnd len="sm" w="sm" type="none"/>
            <a:tailEnd len="sm" w="sm" type="none"/>
          </a:ln>
          <a:effectLst>
            <a:outerShdw blurRad="57150" rotWithShape="0" algn="bl" dir="5400000" dist="19050">
              <a:srgbClr val="000000">
                <a:alpha val="49411"/>
              </a:srgbClr>
            </a:outerShdw>
          </a:effectLst>
        </p:spPr>
      </p:pic>
      <p:sp>
        <p:nvSpPr>
          <p:cNvPr id="437" name="Google Shape;437;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438" name="Google Shape;438;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39" name="Google Shape;439;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29"/>
          <p:cNvSpPr txBox="1"/>
          <p:nvPr>
            <p:ph type="title"/>
          </p:nvPr>
        </p:nvSpPr>
        <p:spPr>
          <a:xfrm>
            <a:off x="956734" y="1110605"/>
            <a:ext cx="8575003" cy="6024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51851"/>
              <a:buFont typeface="Arial"/>
              <a:buNone/>
            </a:pPr>
            <a:r>
              <a:rPr lang="en-US"/>
              <a:t>Expert Systems: Reinforcement Learning</a:t>
            </a:r>
            <a:endParaRPr/>
          </a:p>
        </p:txBody>
      </p:sp>
      <p:pic>
        <p:nvPicPr>
          <p:cNvPr descr="Image result for ibm watson logo" id="445" name="Google Shape;445;p29"/>
          <p:cNvPicPr preferRelativeResize="0"/>
          <p:nvPr/>
        </p:nvPicPr>
        <p:blipFill rotWithShape="1">
          <a:blip r:embed="rId3">
            <a:alphaModFix/>
          </a:blip>
          <a:srcRect b="0" l="0" r="0" t="0"/>
          <a:stretch/>
        </p:blipFill>
        <p:spPr>
          <a:xfrm>
            <a:off x="1806571" y="2261562"/>
            <a:ext cx="8321040" cy="3103749"/>
          </a:xfrm>
          <a:prstGeom prst="rect">
            <a:avLst/>
          </a:prstGeom>
          <a:noFill/>
          <a:ln>
            <a:noFill/>
          </a:ln>
        </p:spPr>
      </p:pic>
      <p:sp>
        <p:nvSpPr>
          <p:cNvPr id="446" name="Google Shape;446;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447" name="Google Shape;447;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48" name="Google Shape;448;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30"/>
          <p:cNvSpPr txBox="1"/>
          <p:nvPr>
            <p:ph type="title"/>
          </p:nvPr>
        </p:nvSpPr>
        <p:spPr>
          <a:xfrm>
            <a:off x="2519070" y="1126933"/>
            <a:ext cx="6724800" cy="6024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51851"/>
              <a:buFont typeface="Arial"/>
              <a:buNone/>
            </a:pPr>
            <a:r>
              <a:rPr lang="en-US"/>
              <a:t>Robotics: Home Automation System</a:t>
            </a:r>
            <a:endParaRPr/>
          </a:p>
        </p:txBody>
      </p:sp>
      <p:pic>
        <p:nvPicPr>
          <p:cNvPr descr="Image result for home robots" id="454" name="Google Shape;454;p30"/>
          <p:cNvPicPr preferRelativeResize="0"/>
          <p:nvPr/>
        </p:nvPicPr>
        <p:blipFill rotWithShape="1">
          <a:blip r:embed="rId3">
            <a:alphaModFix/>
          </a:blip>
          <a:srcRect b="0" l="0" r="0" t="0"/>
          <a:stretch/>
        </p:blipFill>
        <p:spPr>
          <a:xfrm>
            <a:off x="2061308" y="1823226"/>
            <a:ext cx="7640317" cy="4297680"/>
          </a:xfrm>
          <a:prstGeom prst="rect">
            <a:avLst/>
          </a:prstGeom>
          <a:noFill/>
          <a:ln cap="flat" cmpd="sng" w="9525">
            <a:solidFill>
              <a:srgbClr val="212121"/>
            </a:solidFill>
            <a:prstDash val="solid"/>
            <a:round/>
            <a:headEnd len="sm" w="sm" type="none"/>
            <a:tailEnd len="sm" w="sm" type="none"/>
          </a:ln>
        </p:spPr>
      </p:pic>
      <p:sp>
        <p:nvSpPr>
          <p:cNvPr id="455" name="Google Shape;455;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456" name="Google Shape;456;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457" name="Google Shape;457;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207" name="Google Shape;207;p3"/>
          <p:cNvPicPr preferRelativeResize="0"/>
          <p:nvPr/>
        </p:nvPicPr>
        <p:blipFill rotWithShape="1">
          <a:blip r:embed="rId3">
            <a:alphaModFix/>
          </a:blip>
          <a:srcRect b="0" l="0" r="0" t="0"/>
          <a:stretch/>
        </p:blipFill>
        <p:spPr>
          <a:xfrm>
            <a:off x="909975" y="222175"/>
            <a:ext cx="10240358" cy="60515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31"/>
          <p:cNvSpPr txBox="1"/>
          <p:nvPr>
            <p:ph type="title"/>
          </p:nvPr>
        </p:nvSpPr>
        <p:spPr>
          <a:xfrm>
            <a:off x="2519069" y="1126933"/>
            <a:ext cx="7048263" cy="6024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51851"/>
              <a:buFont typeface="Arial"/>
              <a:buNone/>
            </a:pPr>
            <a:r>
              <a:rPr lang="en-US"/>
              <a:t>Optimization : Shortest Path</a:t>
            </a:r>
            <a:endParaRPr/>
          </a:p>
        </p:txBody>
      </p:sp>
      <p:pic>
        <p:nvPicPr>
          <p:cNvPr descr="Related image" id="463" name="Google Shape;463;p31"/>
          <p:cNvPicPr preferRelativeResize="0"/>
          <p:nvPr/>
        </p:nvPicPr>
        <p:blipFill rotWithShape="1">
          <a:blip r:embed="rId3">
            <a:alphaModFix/>
          </a:blip>
          <a:srcRect b="0" l="0" r="0" t="0"/>
          <a:stretch/>
        </p:blipFill>
        <p:spPr>
          <a:xfrm>
            <a:off x="2150420" y="1939715"/>
            <a:ext cx="7728735" cy="4206240"/>
          </a:xfrm>
          <a:prstGeom prst="rect">
            <a:avLst/>
          </a:prstGeom>
          <a:noFill/>
          <a:ln cap="flat" cmpd="sng" w="9525">
            <a:solidFill>
              <a:srgbClr val="212121"/>
            </a:solidFill>
            <a:prstDash val="solid"/>
            <a:round/>
            <a:headEnd len="sm" w="sm" type="none"/>
            <a:tailEnd len="sm" w="sm" type="none"/>
          </a:ln>
        </p:spPr>
      </p:pic>
      <p:sp>
        <p:nvSpPr>
          <p:cNvPr id="464" name="Google Shape;464;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465" name="Google Shape;465;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66" name="Google Shape;466;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32"/>
          <p:cNvSpPr txBox="1"/>
          <p:nvPr>
            <p:ph type="title"/>
          </p:nvPr>
        </p:nvSpPr>
        <p:spPr>
          <a:xfrm>
            <a:off x="2519070" y="1126933"/>
            <a:ext cx="6724800" cy="6024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51851"/>
              <a:buFont typeface="Arial"/>
              <a:buNone/>
            </a:pPr>
            <a:r>
              <a:rPr lang="en-US"/>
              <a:t>Virtual Agents : Chatbots</a:t>
            </a:r>
            <a:endParaRPr/>
          </a:p>
        </p:txBody>
      </p:sp>
      <p:pic>
        <p:nvPicPr>
          <p:cNvPr id="472" name="Google Shape;472;p32"/>
          <p:cNvPicPr preferRelativeResize="0"/>
          <p:nvPr/>
        </p:nvPicPr>
        <p:blipFill rotWithShape="1">
          <a:blip r:embed="rId3">
            <a:alphaModFix/>
          </a:blip>
          <a:srcRect b="0" l="0" r="0" t="0"/>
          <a:stretch/>
        </p:blipFill>
        <p:spPr>
          <a:xfrm>
            <a:off x="2042399" y="1994274"/>
            <a:ext cx="7802212" cy="3931920"/>
          </a:xfrm>
          <a:prstGeom prst="rect">
            <a:avLst/>
          </a:prstGeom>
          <a:noFill/>
          <a:ln cap="flat" cmpd="sng" w="9525">
            <a:solidFill>
              <a:srgbClr val="212121"/>
            </a:solidFill>
            <a:prstDash val="solid"/>
            <a:round/>
            <a:headEnd len="sm" w="sm" type="none"/>
            <a:tailEnd len="sm" w="sm" type="none"/>
          </a:ln>
        </p:spPr>
      </p:pic>
      <p:sp>
        <p:nvSpPr>
          <p:cNvPr id="473" name="Google Shape;473;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474" name="Google Shape;474;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75" name="Google Shape;475;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33"/>
          <p:cNvSpPr txBox="1"/>
          <p:nvPr>
            <p:ph type="title"/>
          </p:nvPr>
        </p:nvSpPr>
        <p:spPr>
          <a:xfrm>
            <a:off x="2519070" y="1126933"/>
            <a:ext cx="6724800" cy="6024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51851"/>
              <a:buFont typeface="Arial"/>
              <a:buNone/>
            </a:pPr>
            <a:r>
              <a:rPr lang="en-US"/>
              <a:t>Supervised Learning : Online Shopping</a:t>
            </a:r>
            <a:endParaRPr/>
          </a:p>
        </p:txBody>
      </p:sp>
      <p:pic>
        <p:nvPicPr>
          <p:cNvPr descr="Image result for recommender systems application in amazon" id="481" name="Google Shape;481;p33"/>
          <p:cNvPicPr preferRelativeResize="0"/>
          <p:nvPr/>
        </p:nvPicPr>
        <p:blipFill rotWithShape="1">
          <a:blip r:embed="rId3">
            <a:alphaModFix/>
          </a:blip>
          <a:srcRect b="0" l="0" r="0" t="0"/>
          <a:stretch/>
        </p:blipFill>
        <p:spPr>
          <a:xfrm>
            <a:off x="2260156" y="1893997"/>
            <a:ext cx="7547432" cy="4297680"/>
          </a:xfrm>
          <a:prstGeom prst="rect">
            <a:avLst/>
          </a:prstGeom>
          <a:noFill/>
          <a:ln cap="flat" cmpd="sng" w="9525">
            <a:solidFill>
              <a:srgbClr val="689331"/>
            </a:solidFill>
            <a:prstDash val="solid"/>
            <a:round/>
            <a:headEnd len="sm" w="sm" type="none"/>
            <a:tailEnd len="sm" w="sm" type="none"/>
          </a:ln>
        </p:spPr>
      </p:pic>
      <p:sp>
        <p:nvSpPr>
          <p:cNvPr id="482" name="Google Shape;482;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483" name="Google Shape;483;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84" name="Google Shape;484;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34"/>
          <p:cNvSpPr txBox="1"/>
          <p:nvPr>
            <p:ph type="title"/>
          </p:nvPr>
        </p:nvSpPr>
        <p:spPr>
          <a:xfrm>
            <a:off x="2530345" y="1567191"/>
            <a:ext cx="7536516" cy="6024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Arial"/>
              <a:buNone/>
            </a:pPr>
            <a:r>
              <a:rPr lang="en-US"/>
              <a:t>Fuzzy System : Automated Controlled Machine</a:t>
            </a:r>
            <a:endParaRPr/>
          </a:p>
        </p:txBody>
      </p:sp>
      <p:pic>
        <p:nvPicPr>
          <p:cNvPr descr="Image result for fuzzy logic in latest washing machine images" id="490" name="Google Shape;490;p34"/>
          <p:cNvPicPr preferRelativeResize="0"/>
          <p:nvPr/>
        </p:nvPicPr>
        <p:blipFill rotWithShape="1">
          <a:blip r:embed="rId3">
            <a:alphaModFix/>
          </a:blip>
          <a:srcRect b="0" l="0" r="0" t="0"/>
          <a:stretch/>
        </p:blipFill>
        <p:spPr>
          <a:xfrm>
            <a:off x="2294461" y="2319870"/>
            <a:ext cx="7772400" cy="3886200"/>
          </a:xfrm>
          <a:prstGeom prst="rect">
            <a:avLst/>
          </a:prstGeom>
          <a:noFill/>
          <a:ln cap="flat" cmpd="sng" w="9525">
            <a:solidFill>
              <a:srgbClr val="7F7F7F"/>
            </a:solidFill>
            <a:prstDash val="solid"/>
            <a:round/>
            <a:headEnd len="sm" w="sm" type="none"/>
            <a:tailEnd len="sm" w="sm" type="none"/>
          </a:ln>
        </p:spPr>
      </p:pic>
      <p:sp>
        <p:nvSpPr>
          <p:cNvPr id="491" name="Google Shape;491;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492" name="Google Shape;492;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93" name="Google Shape;493;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35"/>
          <p:cNvSpPr txBox="1"/>
          <p:nvPr>
            <p:ph type="title"/>
          </p:nvPr>
        </p:nvSpPr>
        <p:spPr>
          <a:xfrm>
            <a:off x="2184400" y="712015"/>
            <a:ext cx="7577900" cy="100498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51851"/>
              <a:buFont typeface="Arial"/>
              <a:buNone/>
            </a:pPr>
            <a:r>
              <a:rPr lang="en-US"/>
              <a:t>Security: NVIDIA Metropolis</a:t>
            </a:r>
            <a:endParaRPr/>
          </a:p>
        </p:txBody>
      </p:sp>
      <p:pic>
        <p:nvPicPr>
          <p:cNvPr descr="https://venturebeat.com/wp-content/uploads/2017/10/nvidia-metropolis.jpg?fit=578%2C363&amp;strip=all" id="499" name="Google Shape;499;p35"/>
          <p:cNvPicPr preferRelativeResize="0"/>
          <p:nvPr/>
        </p:nvPicPr>
        <p:blipFill rotWithShape="1">
          <a:blip r:embed="rId3">
            <a:alphaModFix/>
          </a:blip>
          <a:srcRect b="0" l="0" r="0" t="0"/>
          <a:stretch/>
        </p:blipFill>
        <p:spPr>
          <a:xfrm>
            <a:off x="2429700" y="1939685"/>
            <a:ext cx="7332600" cy="4206300"/>
          </a:xfrm>
          <a:prstGeom prst="rect">
            <a:avLst/>
          </a:prstGeom>
          <a:noFill/>
          <a:ln>
            <a:noFill/>
          </a:ln>
          <a:effectLst>
            <a:outerShdw blurRad="57150" rotWithShape="0" algn="bl" dir="5400000" dist="19050">
              <a:srgbClr val="000000">
                <a:alpha val="49411"/>
              </a:srgbClr>
            </a:outerShdw>
          </a:effectLst>
        </p:spPr>
      </p:pic>
      <p:sp>
        <p:nvSpPr>
          <p:cNvPr id="500" name="Google Shape;500;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501" name="Google Shape;501;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02" name="Google Shape;502;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36"/>
          <p:cNvSpPr txBox="1"/>
          <p:nvPr>
            <p:ph type="title"/>
          </p:nvPr>
        </p:nvSpPr>
        <p:spPr>
          <a:xfrm>
            <a:off x="2519070" y="1126933"/>
            <a:ext cx="6724800" cy="6024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51851"/>
              <a:buFont typeface="Arial"/>
              <a:buNone/>
            </a:pPr>
            <a:r>
              <a:rPr lang="en-US"/>
              <a:t>Game Playing</a:t>
            </a:r>
            <a:endParaRPr/>
          </a:p>
        </p:txBody>
      </p:sp>
      <p:pic>
        <p:nvPicPr>
          <p:cNvPr descr="Image result for AlphaGo Defeats World Champion ke jie" id="508" name="Google Shape;508;p36"/>
          <p:cNvPicPr preferRelativeResize="0"/>
          <p:nvPr/>
        </p:nvPicPr>
        <p:blipFill rotWithShape="1">
          <a:blip r:embed="rId3">
            <a:alphaModFix/>
          </a:blip>
          <a:srcRect b="0" l="0" r="0" t="0"/>
          <a:stretch/>
        </p:blipFill>
        <p:spPr>
          <a:xfrm>
            <a:off x="2348785" y="1869091"/>
            <a:ext cx="7494416" cy="4206241"/>
          </a:xfrm>
          <a:prstGeom prst="rect">
            <a:avLst/>
          </a:prstGeom>
          <a:noFill/>
          <a:ln>
            <a:noFill/>
          </a:ln>
          <a:effectLst>
            <a:outerShdw blurRad="57150" rotWithShape="0" algn="bl" dir="5400000" dist="19050">
              <a:srgbClr val="000000">
                <a:alpha val="49411"/>
              </a:srgbClr>
            </a:outerShdw>
          </a:effectLst>
        </p:spPr>
      </p:pic>
      <p:sp>
        <p:nvSpPr>
          <p:cNvPr id="509" name="Google Shape;509;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510" name="Google Shape;510;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11" name="Google Shape;511;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37"/>
          <p:cNvSpPr txBox="1"/>
          <p:nvPr>
            <p:ph type="title"/>
          </p:nvPr>
        </p:nvSpPr>
        <p:spPr>
          <a:xfrm>
            <a:off x="2519070" y="1126933"/>
            <a:ext cx="6724800" cy="6024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51851"/>
              <a:buFont typeface="Arial"/>
              <a:buNone/>
            </a:pPr>
            <a:r>
              <a:rPr lang="en-US"/>
              <a:t>Virtual Agents : Chatbots</a:t>
            </a:r>
            <a:endParaRPr/>
          </a:p>
        </p:txBody>
      </p:sp>
      <p:pic>
        <p:nvPicPr>
          <p:cNvPr id="517" name="Google Shape;517;p37"/>
          <p:cNvPicPr preferRelativeResize="0"/>
          <p:nvPr/>
        </p:nvPicPr>
        <p:blipFill rotWithShape="1">
          <a:blip r:embed="rId3">
            <a:alphaModFix/>
          </a:blip>
          <a:srcRect b="0" l="0" r="0" t="0"/>
          <a:stretch/>
        </p:blipFill>
        <p:spPr>
          <a:xfrm>
            <a:off x="1977124" y="2045849"/>
            <a:ext cx="7802212" cy="3931920"/>
          </a:xfrm>
          <a:prstGeom prst="rect">
            <a:avLst/>
          </a:prstGeom>
          <a:noFill/>
          <a:ln cap="flat" cmpd="sng" w="9525">
            <a:solidFill>
              <a:srgbClr val="212121"/>
            </a:solidFill>
            <a:prstDash val="solid"/>
            <a:round/>
            <a:headEnd len="sm" w="sm" type="none"/>
            <a:tailEnd len="sm" w="sm" type="none"/>
          </a:ln>
        </p:spPr>
      </p:pic>
      <p:sp>
        <p:nvSpPr>
          <p:cNvPr id="518" name="Google Shape;518;p37"/>
          <p:cNvSpPr txBox="1"/>
          <p:nvPr>
            <p:ph idx="12" type="sldNum"/>
          </p:nvPr>
        </p:nvSpPr>
        <p:spPr>
          <a:xfrm>
            <a:off x="5642950" y="6462425"/>
            <a:ext cx="1207200" cy="365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2"/>
              </a:buClr>
              <a:buSzPts val="1400"/>
              <a:buFont typeface="Calibri"/>
              <a:buNone/>
            </a:pPr>
            <a:fld id="{00000000-1234-1234-1234-123412341234}" type="slidenum">
              <a:rPr lang="en-US" sz="1400">
                <a:solidFill>
                  <a:schemeClr val="dk2"/>
                </a:solidFill>
              </a:rPr>
              <a:t>‹#›</a:t>
            </a:fld>
            <a:endParaRPr sz="1400">
              <a:solidFill>
                <a:schemeClr val="dk2"/>
              </a:solidFill>
            </a:endParaRPr>
          </a:p>
        </p:txBody>
      </p:sp>
      <p:sp>
        <p:nvSpPr>
          <p:cNvPr id="519" name="Google Shape;519;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520" name="Google Shape;520;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1E4E79"/>
              </a:buClr>
              <a:buSzPts val="4400"/>
              <a:buFont typeface="Calibri"/>
              <a:buNone/>
            </a:pPr>
            <a:br>
              <a:rPr lang="en-US">
                <a:solidFill>
                  <a:srgbClr val="1E4E79"/>
                </a:solidFill>
              </a:rPr>
            </a:br>
            <a:r>
              <a:rPr lang="en-US">
                <a:solidFill>
                  <a:srgbClr val="FF0000"/>
                </a:solidFill>
              </a:rPr>
              <a:t> Tesla’s Self-Driving Car </a:t>
            </a:r>
            <a:endParaRPr/>
          </a:p>
        </p:txBody>
      </p:sp>
      <p:pic>
        <p:nvPicPr>
          <p:cNvPr descr="AI_3.JPG" id="526" name="Google Shape;526;p38"/>
          <p:cNvPicPr preferRelativeResize="0"/>
          <p:nvPr/>
        </p:nvPicPr>
        <p:blipFill rotWithShape="1">
          <a:blip r:embed="rId3">
            <a:alphaModFix/>
          </a:blip>
          <a:srcRect b="0" l="0" r="0" t="0"/>
          <a:stretch/>
        </p:blipFill>
        <p:spPr>
          <a:xfrm>
            <a:off x="2297702" y="1869212"/>
            <a:ext cx="7753350" cy="4086225"/>
          </a:xfrm>
          <a:prstGeom prst="rect">
            <a:avLst/>
          </a:prstGeom>
          <a:noFill/>
          <a:ln>
            <a:noFill/>
          </a:ln>
        </p:spPr>
      </p:pic>
      <p:sp>
        <p:nvSpPr>
          <p:cNvPr id="527" name="Google Shape;527;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528" name="Google Shape;528;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29" name="Google Shape;529;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3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AI future projection</a:t>
            </a:r>
            <a:endParaRPr/>
          </a:p>
        </p:txBody>
      </p:sp>
      <p:sp>
        <p:nvSpPr>
          <p:cNvPr id="536" name="Google Shape;536;p39"/>
          <p:cNvSpPr txBox="1"/>
          <p:nvPr>
            <p:ph idx="1" type="body"/>
          </p:nvPr>
        </p:nvSpPr>
        <p:spPr>
          <a:xfrm>
            <a:off x="838200" y="1825625"/>
            <a:ext cx="424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a:t>https://ai-2027.com/</a:t>
            </a:r>
            <a:endParaRPr/>
          </a:p>
        </p:txBody>
      </p:sp>
      <p:sp>
        <p:nvSpPr>
          <p:cNvPr id="537" name="Google Shape;537;p3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538" name="Google Shape;538;p39"/>
          <p:cNvPicPr preferRelativeResize="0"/>
          <p:nvPr/>
        </p:nvPicPr>
        <p:blipFill rotWithShape="1">
          <a:blip r:embed="rId3">
            <a:alphaModFix/>
          </a:blip>
          <a:srcRect b="0" l="0" r="0" t="0"/>
          <a:stretch/>
        </p:blipFill>
        <p:spPr>
          <a:xfrm>
            <a:off x="838200" y="2324650"/>
            <a:ext cx="8684699" cy="40986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4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LLM Benchmarking Hub</a:t>
            </a:r>
            <a:endParaRPr/>
          </a:p>
          <a:p>
            <a:pPr indent="0" lvl="0" marL="0" rtl="0" algn="l">
              <a:lnSpc>
                <a:spcPct val="90000"/>
              </a:lnSpc>
              <a:spcBef>
                <a:spcPts val="0"/>
              </a:spcBef>
              <a:spcAft>
                <a:spcPts val="0"/>
              </a:spcAft>
              <a:buSzPts val="1800"/>
              <a:buNone/>
            </a:pPr>
            <a:r>
              <a:t/>
            </a:r>
            <a:endParaRPr/>
          </a:p>
        </p:txBody>
      </p:sp>
      <p:sp>
        <p:nvSpPr>
          <p:cNvPr id="545" name="Google Shape;545;p40"/>
          <p:cNvSpPr txBox="1"/>
          <p:nvPr>
            <p:ph idx="1" type="body"/>
          </p:nvPr>
        </p:nvSpPr>
        <p:spPr>
          <a:xfrm>
            <a:off x="6819025" y="1847988"/>
            <a:ext cx="5062800" cy="43512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SzPts val="1800"/>
              <a:buChar char="•"/>
            </a:pPr>
            <a:r>
              <a:rPr lang="en-US" u="sng">
                <a:solidFill>
                  <a:schemeClr val="hlink"/>
                </a:solidFill>
                <a:hlinkClick r:id="rId3"/>
              </a:rPr>
              <a:t>https://epoch.ai/benchmarks</a:t>
            </a:r>
            <a:endParaRPr/>
          </a:p>
          <a:p>
            <a:pPr indent="-342900" lvl="0" marL="457200" rtl="0" algn="l">
              <a:lnSpc>
                <a:spcPct val="90000"/>
              </a:lnSpc>
              <a:spcBef>
                <a:spcPts val="0"/>
              </a:spcBef>
              <a:spcAft>
                <a:spcPts val="0"/>
              </a:spcAft>
              <a:buSzPts val="1800"/>
              <a:buChar char="•"/>
            </a:pPr>
            <a:r>
              <a:rPr lang="en-US" u="sng">
                <a:solidFill>
                  <a:schemeClr val="hlink"/>
                </a:solidFill>
                <a:hlinkClick r:id="rId4"/>
              </a:rPr>
              <a:t>https://artificialanalysis.ai/models</a:t>
            </a:r>
            <a:endParaRPr/>
          </a:p>
          <a:p>
            <a:pPr indent="-342900" lvl="0" marL="457200" rtl="0" algn="l">
              <a:lnSpc>
                <a:spcPct val="90000"/>
              </a:lnSpc>
              <a:spcBef>
                <a:spcPts val="0"/>
              </a:spcBef>
              <a:spcAft>
                <a:spcPts val="0"/>
              </a:spcAft>
              <a:buSzPts val="1800"/>
              <a:buChar char="•"/>
            </a:pPr>
            <a:r>
              <a:rPr lang="en-US" u="sng">
                <a:solidFill>
                  <a:schemeClr val="hlink"/>
                </a:solidFill>
                <a:hlinkClick r:id="rId5"/>
              </a:rPr>
              <a:t>https://www.vellum.ai/llm-leaderboard?utm_source=google&amp;utm_medium=organic</a:t>
            </a:r>
            <a:endParaRPr/>
          </a:p>
          <a:p>
            <a:pPr indent="0" lvl="0" marL="0" rtl="0" algn="l">
              <a:lnSpc>
                <a:spcPct val="90000"/>
              </a:lnSpc>
              <a:spcBef>
                <a:spcPts val="1000"/>
              </a:spcBef>
              <a:spcAft>
                <a:spcPts val="0"/>
              </a:spcAft>
              <a:buSzPts val="1800"/>
              <a:buNone/>
            </a:pPr>
            <a:r>
              <a:t/>
            </a:r>
            <a:endParaRPr/>
          </a:p>
          <a:p>
            <a:pPr indent="0" lvl="0" marL="0" rtl="0" algn="l">
              <a:lnSpc>
                <a:spcPct val="90000"/>
              </a:lnSpc>
              <a:spcBef>
                <a:spcPts val="1000"/>
              </a:spcBef>
              <a:spcAft>
                <a:spcPts val="0"/>
              </a:spcAft>
              <a:buSzPts val="1800"/>
              <a:buNone/>
            </a:pPr>
            <a:r>
              <a:t/>
            </a:r>
            <a:endParaRPr/>
          </a:p>
        </p:txBody>
      </p:sp>
      <p:sp>
        <p:nvSpPr>
          <p:cNvPr id="546" name="Google Shape;546;p4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547" name="Google Shape;547;p40"/>
          <p:cNvPicPr preferRelativeResize="0"/>
          <p:nvPr/>
        </p:nvPicPr>
        <p:blipFill rotWithShape="1">
          <a:blip r:embed="rId6">
            <a:alphaModFix/>
          </a:blip>
          <a:srcRect b="0" l="0" r="0" t="0"/>
          <a:stretch/>
        </p:blipFill>
        <p:spPr>
          <a:xfrm>
            <a:off x="333175" y="1519250"/>
            <a:ext cx="6595800" cy="4139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214" name="Google Shape;214;p4"/>
          <p:cNvPicPr preferRelativeResize="0"/>
          <p:nvPr/>
        </p:nvPicPr>
        <p:blipFill rotWithShape="1">
          <a:blip r:embed="rId3">
            <a:alphaModFix/>
          </a:blip>
          <a:srcRect b="0" l="0" r="0" t="0"/>
          <a:stretch/>
        </p:blipFill>
        <p:spPr>
          <a:xfrm>
            <a:off x="895350" y="750475"/>
            <a:ext cx="10401300" cy="46767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4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What is Retrieval Augmented Generation (RAG) in AI</a:t>
            </a:r>
            <a:endParaRPr/>
          </a:p>
        </p:txBody>
      </p:sp>
      <p:sp>
        <p:nvSpPr>
          <p:cNvPr id="554" name="Google Shape;554;p4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a:t>Retrieval Augmented Generation (RAG) is a technique that enhances the capabilities of large language models (LLMs) by integrating them with information retrieval systems. </a:t>
            </a:r>
            <a:endParaRPr/>
          </a:p>
          <a:p>
            <a:pPr indent="0" lvl="0" marL="0" rtl="0" algn="l">
              <a:lnSpc>
                <a:spcPct val="90000"/>
              </a:lnSpc>
              <a:spcBef>
                <a:spcPts val="1000"/>
              </a:spcBef>
              <a:spcAft>
                <a:spcPts val="0"/>
              </a:spcAft>
              <a:buSzPts val="1800"/>
              <a:buNone/>
            </a:pPr>
            <a:r>
              <a:rPr lang="en-US"/>
              <a:t>Essentially, RAG empowers LLMs to access and utilize external knowledge sources to generate more accurate, up-to-date, and contextually relevant responses</a:t>
            </a:r>
            <a:endParaRPr/>
          </a:p>
        </p:txBody>
      </p:sp>
      <p:sp>
        <p:nvSpPr>
          <p:cNvPr id="555" name="Google Shape;555;p4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4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t/>
            </a:r>
            <a:endParaRPr/>
          </a:p>
        </p:txBody>
      </p:sp>
      <p:sp>
        <p:nvSpPr>
          <p:cNvPr id="562" name="Google Shape;562;p4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563" name="Google Shape;563;p42"/>
          <p:cNvPicPr preferRelativeResize="0"/>
          <p:nvPr/>
        </p:nvPicPr>
        <p:blipFill rotWithShape="1">
          <a:blip r:embed="rId3">
            <a:alphaModFix/>
          </a:blip>
          <a:srcRect b="0" l="0" r="0" t="0"/>
          <a:stretch/>
        </p:blipFill>
        <p:spPr>
          <a:xfrm>
            <a:off x="949825" y="318125"/>
            <a:ext cx="10899875" cy="613117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AI : In NEWS</a:t>
            </a:r>
            <a:endParaRPr/>
          </a:p>
        </p:txBody>
      </p:sp>
      <p:sp>
        <p:nvSpPr>
          <p:cNvPr id="569" name="Google Shape;569;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570" name="Google Shape;570;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IRCTC" id="571" name="Google Shape;571;p43"/>
          <p:cNvPicPr preferRelativeResize="0"/>
          <p:nvPr>
            <p:ph idx="1" type="body"/>
          </p:nvPr>
        </p:nvPicPr>
        <p:blipFill rotWithShape="1">
          <a:blip r:embed="rId3">
            <a:alphaModFix/>
          </a:blip>
          <a:srcRect b="0" l="0" r="0" t="0"/>
          <a:stretch/>
        </p:blipFill>
        <p:spPr>
          <a:xfrm>
            <a:off x="1063625" y="1825625"/>
            <a:ext cx="4730115" cy="4351655"/>
          </a:xfrm>
          <a:prstGeom prst="rect">
            <a:avLst/>
          </a:prstGeom>
          <a:noFill/>
          <a:ln>
            <a:noFill/>
          </a:ln>
        </p:spPr>
      </p:pic>
      <p:pic>
        <p:nvPicPr>
          <p:cNvPr descr="irctc_1" id="572" name="Google Shape;572;p43"/>
          <p:cNvPicPr preferRelativeResize="0"/>
          <p:nvPr>
            <p:ph idx="2" type="body"/>
          </p:nvPr>
        </p:nvPicPr>
        <p:blipFill rotWithShape="1">
          <a:blip r:embed="rId4">
            <a:alphaModFix/>
          </a:blip>
          <a:srcRect b="0" l="0" r="0" t="0"/>
          <a:stretch/>
        </p:blipFill>
        <p:spPr>
          <a:xfrm>
            <a:off x="5793740" y="899160"/>
            <a:ext cx="6398260" cy="1475105"/>
          </a:xfrm>
          <a:prstGeom prst="rect">
            <a:avLst/>
          </a:prstGeom>
          <a:noFill/>
          <a:ln>
            <a:noFill/>
          </a:ln>
        </p:spPr>
      </p:pic>
      <p:pic>
        <p:nvPicPr>
          <p:cNvPr descr="Three Centres of Excellence for Artificial Intelligence Will Be Set Up with  an Aim to ... - Latest Tweet by IANS India | 📰 LatestLY" id="573" name="Google Shape;573;p43"/>
          <p:cNvPicPr preferRelativeResize="0"/>
          <p:nvPr/>
        </p:nvPicPr>
        <p:blipFill rotWithShape="1">
          <a:blip r:embed="rId5">
            <a:alphaModFix/>
          </a:blip>
          <a:srcRect b="0" l="0" r="0" t="0"/>
          <a:stretch/>
        </p:blipFill>
        <p:spPr>
          <a:xfrm>
            <a:off x="5715000" y="2451735"/>
            <a:ext cx="6477000" cy="3648075"/>
          </a:xfrm>
          <a:prstGeom prst="rect">
            <a:avLst/>
          </a:prstGeom>
          <a:noFill/>
          <a:ln>
            <a:noFill/>
          </a:ln>
        </p:spPr>
      </p:pic>
      <p:sp>
        <p:nvSpPr>
          <p:cNvPr id="574" name="Google Shape;574;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78" name="Shape 578"/>
        <p:cNvGrpSpPr/>
        <p:nvPr/>
      </p:nvGrpSpPr>
      <p:grpSpPr>
        <a:xfrm>
          <a:off x="0" y="0"/>
          <a:ext cx="0" cy="0"/>
          <a:chOff x="0" y="0"/>
          <a:chExt cx="0" cy="0"/>
        </a:xfrm>
      </p:grpSpPr>
      <p:sp>
        <p:nvSpPr>
          <p:cNvPr id="579" name="Google Shape;579;p44"/>
          <p:cNvSpPr txBox="1"/>
          <p:nvPr>
            <p:ph type="ctrTitle"/>
          </p:nvPr>
        </p:nvSpPr>
        <p:spPr>
          <a:xfrm>
            <a:off x="2319867" y="2571234"/>
            <a:ext cx="8953689" cy="1715531"/>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Arial"/>
              <a:buNone/>
            </a:pPr>
            <a:r>
              <a:rPr lang="en-US">
                <a:solidFill>
                  <a:schemeClr val="lt1"/>
                </a:solidFill>
              </a:rPr>
              <a:t>Techniques of AI</a:t>
            </a:r>
            <a:endParaRPr>
              <a:solidFill>
                <a:schemeClr val="lt1"/>
              </a:solidFill>
            </a:endParaRPr>
          </a:p>
        </p:txBody>
      </p:sp>
      <p:sp>
        <p:nvSpPr>
          <p:cNvPr id="580" name="Google Shape;580;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581" name="Google Shape;581;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82" name="Google Shape;582;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45"/>
          <p:cNvSpPr/>
          <p:nvPr/>
        </p:nvSpPr>
        <p:spPr>
          <a:xfrm>
            <a:off x="1579272" y="679888"/>
            <a:ext cx="1987500" cy="1204800"/>
          </a:xfrm>
          <a:prstGeom prst="flowChartAlternateProcess">
            <a:avLst/>
          </a:prstGeom>
          <a:solidFill>
            <a:srgbClr val="3A3838"/>
          </a:solidFill>
          <a:ln cap="flat" cmpd="sng" w="12700">
            <a:solidFill>
              <a:srgbClr val="7878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rPr b="0" i="0" lang="en-US" sz="1800" u="none" cap="none" strike="noStrike">
                <a:solidFill>
                  <a:schemeClr val="lt1"/>
                </a:solidFill>
                <a:latin typeface="Calibri"/>
                <a:ea typeface="Calibri"/>
                <a:cs typeface="Calibri"/>
                <a:sym typeface="Calibri"/>
              </a:rPr>
              <a:t>Search</a:t>
            </a:r>
            <a:endParaRPr b="0" i="0" sz="1800" u="none" cap="none" strike="noStrike">
              <a:solidFill>
                <a:schemeClr val="lt1"/>
              </a:solidFill>
              <a:latin typeface="Arial"/>
              <a:ea typeface="Arial"/>
              <a:cs typeface="Arial"/>
              <a:sym typeface="Arial"/>
            </a:endParaRPr>
          </a:p>
        </p:txBody>
      </p:sp>
      <p:sp>
        <p:nvSpPr>
          <p:cNvPr id="588" name="Google Shape;588;p45"/>
          <p:cNvSpPr/>
          <p:nvPr/>
        </p:nvSpPr>
        <p:spPr>
          <a:xfrm>
            <a:off x="7914788" y="449204"/>
            <a:ext cx="1987500" cy="995700"/>
          </a:xfrm>
          <a:prstGeom prst="flowChartAlternateProcess">
            <a:avLst/>
          </a:prstGeom>
          <a:solidFill>
            <a:srgbClr val="3A3838"/>
          </a:solidFill>
          <a:ln cap="flat" cmpd="sng" w="12700">
            <a:solidFill>
              <a:srgbClr val="7878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rPr b="0" i="0" lang="en-US" sz="1800" u="none" cap="none" strike="noStrike">
                <a:solidFill>
                  <a:schemeClr val="lt1"/>
                </a:solidFill>
                <a:latin typeface="Calibri"/>
                <a:ea typeface="Calibri"/>
                <a:cs typeface="Calibri"/>
                <a:sym typeface="Calibri"/>
              </a:rPr>
              <a:t>Use of Knowledge</a:t>
            </a:r>
            <a:endParaRPr b="0" i="0" sz="1800" u="none" cap="none" strike="noStrike">
              <a:solidFill>
                <a:schemeClr val="lt1"/>
              </a:solidFill>
              <a:latin typeface="Arial"/>
              <a:ea typeface="Arial"/>
              <a:cs typeface="Arial"/>
              <a:sym typeface="Arial"/>
            </a:endParaRPr>
          </a:p>
        </p:txBody>
      </p:sp>
      <p:sp>
        <p:nvSpPr>
          <p:cNvPr id="589" name="Google Shape;589;p45"/>
          <p:cNvSpPr/>
          <p:nvPr/>
        </p:nvSpPr>
        <p:spPr>
          <a:xfrm>
            <a:off x="4598739" y="344655"/>
            <a:ext cx="1987500" cy="1204800"/>
          </a:xfrm>
          <a:prstGeom prst="flowChartAlternateProcess">
            <a:avLst/>
          </a:prstGeom>
          <a:solidFill>
            <a:srgbClr val="3A3838"/>
          </a:solidFill>
          <a:ln cap="flat" cmpd="sng" w="12700">
            <a:solidFill>
              <a:srgbClr val="7878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rPr b="0" i="0" lang="en-US" sz="1800" u="none" cap="none" strike="noStrike">
                <a:solidFill>
                  <a:schemeClr val="lt1"/>
                </a:solidFill>
                <a:latin typeface="Calibri"/>
                <a:ea typeface="Calibri"/>
                <a:cs typeface="Calibri"/>
                <a:sym typeface="Calibri"/>
              </a:rPr>
              <a:t>Abstraction</a:t>
            </a:r>
            <a:endParaRPr b="0" i="0" sz="1800" u="none" cap="none" strike="noStrike">
              <a:solidFill>
                <a:schemeClr val="lt1"/>
              </a:solidFill>
              <a:latin typeface="Arial"/>
              <a:ea typeface="Arial"/>
              <a:cs typeface="Arial"/>
              <a:sym typeface="Arial"/>
            </a:endParaRPr>
          </a:p>
        </p:txBody>
      </p:sp>
      <p:sp>
        <p:nvSpPr>
          <p:cNvPr id="590" name="Google Shape;590;p45"/>
          <p:cNvSpPr/>
          <p:nvPr/>
        </p:nvSpPr>
        <p:spPr>
          <a:xfrm>
            <a:off x="1524375" y="3046950"/>
            <a:ext cx="2080500" cy="796500"/>
          </a:xfrm>
          <a:prstGeom prst="flowChartAlternateProcess">
            <a:avLst/>
          </a:prstGeom>
          <a:solidFill>
            <a:srgbClr val="3A3838"/>
          </a:solidFill>
          <a:ln cap="flat" cmpd="sng" w="12700">
            <a:solidFill>
              <a:srgbClr val="7878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90000"/>
              </a:lnSpc>
              <a:spcBef>
                <a:spcPts val="500"/>
              </a:spcBef>
              <a:spcAft>
                <a:spcPts val="0"/>
              </a:spcAft>
              <a:buClr>
                <a:schemeClr val="lt1"/>
              </a:buClr>
              <a:buSzPts val="2000"/>
              <a:buFont typeface="Roboto Condensed"/>
              <a:buNone/>
            </a:pPr>
            <a:r>
              <a:rPr b="0" i="0" lang="en-US" sz="2000" u="none" cap="none" strike="noStrike">
                <a:solidFill>
                  <a:schemeClr val="lt1"/>
                </a:solidFill>
                <a:latin typeface="Roboto Condensed"/>
                <a:ea typeface="Roboto Condensed"/>
                <a:cs typeface="Roboto Condensed"/>
                <a:sym typeface="Roboto Condensed"/>
              </a:rPr>
              <a:t>Provides a way of solving problems </a:t>
            </a:r>
            <a:endParaRPr b="0" i="0" sz="1800" u="none" cap="none" strike="noStrike">
              <a:solidFill>
                <a:schemeClr val="lt1"/>
              </a:solidFill>
              <a:latin typeface="Arial"/>
              <a:ea typeface="Arial"/>
              <a:cs typeface="Arial"/>
              <a:sym typeface="Arial"/>
            </a:endParaRPr>
          </a:p>
        </p:txBody>
      </p:sp>
      <p:sp>
        <p:nvSpPr>
          <p:cNvPr id="591" name="Google Shape;591;p45"/>
          <p:cNvSpPr/>
          <p:nvPr/>
        </p:nvSpPr>
        <p:spPr>
          <a:xfrm>
            <a:off x="1541175" y="3965150"/>
            <a:ext cx="2080500" cy="704400"/>
          </a:xfrm>
          <a:prstGeom prst="flowChartAlternateProcess">
            <a:avLst/>
          </a:prstGeom>
          <a:solidFill>
            <a:srgbClr val="3A3838"/>
          </a:solidFill>
          <a:ln cap="flat" cmpd="sng" w="12700">
            <a:solidFill>
              <a:srgbClr val="7878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500"/>
              </a:spcBef>
              <a:spcAft>
                <a:spcPts val="0"/>
              </a:spcAft>
              <a:buClr>
                <a:schemeClr val="lt1"/>
              </a:buClr>
              <a:buSzPts val="2000"/>
              <a:buFont typeface="Roboto Condensed"/>
              <a:buNone/>
            </a:pPr>
            <a:r>
              <a:rPr b="0" i="0" lang="en-US" sz="2000" u="none" cap="none" strike="noStrike">
                <a:solidFill>
                  <a:schemeClr val="lt1"/>
                </a:solidFill>
                <a:latin typeface="Roboto Condensed"/>
                <a:ea typeface="Roboto Condensed"/>
                <a:cs typeface="Roboto Condensed"/>
                <a:sym typeface="Roboto Condensed"/>
              </a:rPr>
              <a:t>Provides a framework</a:t>
            </a:r>
            <a:endParaRPr b="0" i="0" sz="1800" u="none" cap="none" strike="noStrike">
              <a:solidFill>
                <a:schemeClr val="lt1"/>
              </a:solidFill>
              <a:latin typeface="Arial"/>
              <a:ea typeface="Arial"/>
              <a:cs typeface="Arial"/>
              <a:sym typeface="Arial"/>
            </a:endParaRPr>
          </a:p>
        </p:txBody>
      </p:sp>
      <p:sp>
        <p:nvSpPr>
          <p:cNvPr id="592" name="Google Shape;592;p45"/>
          <p:cNvSpPr/>
          <p:nvPr/>
        </p:nvSpPr>
        <p:spPr>
          <a:xfrm>
            <a:off x="7976144" y="2711942"/>
            <a:ext cx="1905600" cy="2016000"/>
          </a:xfrm>
          <a:prstGeom prst="flowChartAlternateProcess">
            <a:avLst/>
          </a:prstGeom>
          <a:solidFill>
            <a:srgbClr val="3A3838"/>
          </a:solidFill>
          <a:ln cap="flat" cmpd="sng" w="12700">
            <a:solidFill>
              <a:srgbClr val="7878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500"/>
              </a:spcBef>
              <a:spcAft>
                <a:spcPts val="0"/>
              </a:spcAft>
              <a:buClr>
                <a:schemeClr val="lt1"/>
              </a:buClr>
              <a:buSzPts val="2000"/>
              <a:buFont typeface="Roboto Condensed"/>
              <a:buNone/>
            </a:pPr>
            <a:r>
              <a:rPr b="0" i="0" lang="en-US" sz="2000" u="none" cap="none" strike="noStrike">
                <a:solidFill>
                  <a:schemeClr val="lt1"/>
                </a:solidFill>
                <a:latin typeface="Roboto Condensed"/>
                <a:ea typeface="Roboto Condensed"/>
                <a:cs typeface="Roboto Condensed"/>
                <a:sym typeface="Roboto Condensed"/>
              </a:rPr>
              <a:t>Provides a way of solving complex problems by exploiting the structure of the objects</a:t>
            </a:r>
            <a:endParaRPr b="0" i="0" sz="1800" u="none" cap="none" strike="noStrike">
              <a:solidFill>
                <a:schemeClr val="lt1"/>
              </a:solidFill>
              <a:latin typeface="Arial"/>
              <a:ea typeface="Arial"/>
              <a:cs typeface="Arial"/>
              <a:sym typeface="Arial"/>
            </a:endParaRPr>
          </a:p>
        </p:txBody>
      </p:sp>
      <p:sp>
        <p:nvSpPr>
          <p:cNvPr id="593" name="Google Shape;593;p45"/>
          <p:cNvSpPr/>
          <p:nvPr/>
        </p:nvSpPr>
        <p:spPr>
          <a:xfrm>
            <a:off x="4668959" y="2711942"/>
            <a:ext cx="1905600" cy="2016000"/>
          </a:xfrm>
          <a:prstGeom prst="flowChartAlternateProcess">
            <a:avLst/>
          </a:prstGeom>
          <a:solidFill>
            <a:srgbClr val="3A3838"/>
          </a:solidFill>
          <a:ln cap="flat" cmpd="sng" w="12700">
            <a:solidFill>
              <a:srgbClr val="7878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90000"/>
              </a:lnSpc>
              <a:spcBef>
                <a:spcPts val="500"/>
              </a:spcBef>
              <a:spcAft>
                <a:spcPts val="0"/>
              </a:spcAft>
              <a:buClr>
                <a:schemeClr val="lt1"/>
              </a:buClr>
              <a:buSzPts val="2000"/>
              <a:buFont typeface="Roboto Condensed"/>
              <a:buNone/>
            </a:pPr>
            <a:r>
              <a:rPr b="0" i="0" lang="en-US" sz="2000" u="none" cap="none" strike="noStrike">
                <a:solidFill>
                  <a:schemeClr val="lt1"/>
                </a:solidFill>
                <a:latin typeface="Roboto Condensed"/>
                <a:ea typeface="Roboto Condensed"/>
                <a:cs typeface="Roboto Condensed"/>
                <a:sym typeface="Roboto Condensed"/>
              </a:rPr>
              <a:t>Provides a way of separating important features and variations</a:t>
            </a:r>
            <a:endParaRPr b="0" i="0" sz="1800" u="none" cap="none" strike="noStrike">
              <a:solidFill>
                <a:schemeClr val="lt1"/>
              </a:solidFill>
              <a:latin typeface="Arial"/>
              <a:ea typeface="Arial"/>
              <a:cs typeface="Arial"/>
              <a:sym typeface="Arial"/>
            </a:endParaRPr>
          </a:p>
        </p:txBody>
      </p:sp>
      <p:cxnSp>
        <p:nvCxnSpPr>
          <p:cNvPr id="594" name="Google Shape;594;p45"/>
          <p:cNvCxnSpPr>
            <a:stCxn id="587" idx="2"/>
            <a:endCxn id="590" idx="0"/>
          </p:cNvCxnSpPr>
          <p:nvPr/>
        </p:nvCxnSpPr>
        <p:spPr>
          <a:xfrm flipH="1">
            <a:off x="2564622" y="1884688"/>
            <a:ext cx="8400" cy="1162200"/>
          </a:xfrm>
          <a:prstGeom prst="straightConnector1">
            <a:avLst/>
          </a:prstGeom>
          <a:noFill/>
          <a:ln cap="flat" cmpd="sng" w="28575">
            <a:solidFill>
              <a:schemeClr val="dk2"/>
            </a:solidFill>
            <a:prstDash val="solid"/>
            <a:round/>
            <a:headEnd len="sm" w="sm" type="none"/>
            <a:tailEnd len="med" w="med" type="triangle"/>
          </a:ln>
        </p:spPr>
      </p:cxnSp>
      <p:cxnSp>
        <p:nvCxnSpPr>
          <p:cNvPr id="595" name="Google Shape;595;p45"/>
          <p:cNvCxnSpPr>
            <a:stCxn id="588" idx="2"/>
            <a:endCxn id="592" idx="0"/>
          </p:cNvCxnSpPr>
          <p:nvPr/>
        </p:nvCxnSpPr>
        <p:spPr>
          <a:xfrm>
            <a:off x="8908538" y="1444904"/>
            <a:ext cx="20400" cy="1266900"/>
          </a:xfrm>
          <a:prstGeom prst="straightConnector1">
            <a:avLst/>
          </a:prstGeom>
          <a:noFill/>
          <a:ln cap="flat" cmpd="sng" w="28575">
            <a:solidFill>
              <a:schemeClr val="dk2"/>
            </a:solidFill>
            <a:prstDash val="solid"/>
            <a:round/>
            <a:headEnd len="sm" w="sm" type="none"/>
            <a:tailEnd len="med" w="med" type="triangle"/>
          </a:ln>
        </p:spPr>
      </p:cxnSp>
      <p:cxnSp>
        <p:nvCxnSpPr>
          <p:cNvPr id="596" name="Google Shape;596;p45"/>
          <p:cNvCxnSpPr>
            <a:stCxn id="589" idx="2"/>
            <a:endCxn id="593" idx="0"/>
          </p:cNvCxnSpPr>
          <p:nvPr/>
        </p:nvCxnSpPr>
        <p:spPr>
          <a:xfrm>
            <a:off x="5592489" y="1549455"/>
            <a:ext cx="29400" cy="1162500"/>
          </a:xfrm>
          <a:prstGeom prst="straightConnector1">
            <a:avLst/>
          </a:prstGeom>
          <a:noFill/>
          <a:ln cap="flat" cmpd="sng" w="28575">
            <a:solidFill>
              <a:schemeClr val="dk2"/>
            </a:solidFill>
            <a:prstDash val="solid"/>
            <a:round/>
            <a:headEnd len="sm" w="sm" type="none"/>
            <a:tailEnd len="med" w="med" type="triangle"/>
          </a:ln>
        </p:spPr>
      </p:cxnSp>
      <p:sp>
        <p:nvSpPr>
          <p:cNvPr id="597" name="Google Shape;597;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598" name="Google Shape;598;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99" name="Google Shape;599;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1E4E79"/>
              </a:buClr>
              <a:buSzPts val="4400"/>
              <a:buFont typeface="Calibri"/>
              <a:buNone/>
            </a:pPr>
            <a:r>
              <a:rPr lang="en-US">
                <a:solidFill>
                  <a:srgbClr val="1E4E79"/>
                </a:solidFill>
              </a:rPr>
              <a:t>Why ML was Introduced?</a:t>
            </a:r>
            <a:endParaRPr/>
          </a:p>
        </p:txBody>
      </p:sp>
      <p:sp>
        <p:nvSpPr>
          <p:cNvPr id="605" name="Google Shape;605;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solidFill>
                  <a:srgbClr val="1E4E79"/>
                </a:solidFill>
                <a:latin typeface="Arial"/>
                <a:ea typeface="Arial"/>
                <a:cs typeface="Arial"/>
                <a:sym typeface="Arial"/>
              </a:rPr>
              <a:t>2/13/2024</a:t>
            </a:r>
            <a:endParaRPr sz="1400">
              <a:solidFill>
                <a:srgbClr val="1E4E79"/>
              </a:solidFill>
              <a:latin typeface="Arial"/>
              <a:ea typeface="Arial"/>
              <a:cs typeface="Arial"/>
              <a:sym typeface="Arial"/>
            </a:endParaRPr>
          </a:p>
        </p:txBody>
      </p:sp>
      <p:sp>
        <p:nvSpPr>
          <p:cNvPr id="606" name="Google Shape;606;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sz="1400">
                <a:solidFill>
                  <a:srgbClr val="1E4E79"/>
                </a:solidFill>
                <a:latin typeface="Arial"/>
                <a:ea typeface="Arial"/>
                <a:cs typeface="Arial"/>
                <a:sym typeface="Arial"/>
              </a:rPr>
              <a:t>‹#›</a:t>
            </a:fld>
            <a:endParaRPr sz="1400">
              <a:solidFill>
                <a:srgbClr val="1E4E79"/>
              </a:solidFill>
              <a:latin typeface="Arial"/>
              <a:ea typeface="Arial"/>
              <a:cs typeface="Arial"/>
              <a:sym typeface="Arial"/>
            </a:endParaRPr>
          </a:p>
        </p:txBody>
      </p:sp>
      <p:sp>
        <p:nvSpPr>
          <p:cNvPr id="607" name="Google Shape;607;p46"/>
          <p:cNvSpPr txBox="1"/>
          <p:nvPr/>
        </p:nvSpPr>
        <p:spPr>
          <a:xfrm>
            <a:off x="1990090" y="1896110"/>
            <a:ext cx="8596630" cy="19380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400"/>
              <a:buFont typeface="Arial"/>
              <a:buChar char="•"/>
            </a:pPr>
            <a:r>
              <a:rPr b="1" i="0" lang="en-US" sz="2400" u="none" cap="none" strike="noStrike">
                <a:solidFill>
                  <a:srgbClr val="FF0000"/>
                </a:solidFill>
                <a:latin typeface="Calibri"/>
                <a:ea typeface="Calibri"/>
                <a:cs typeface="Calibri"/>
                <a:sym typeface="Calibri"/>
              </a:rPr>
              <a:t>How to efficiently train large complex models?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400"/>
              <a:buFont typeface="Arial"/>
              <a:buNone/>
            </a:pPr>
            <a:r>
              <a:t/>
            </a:r>
            <a:endParaRPr b="1" i="0" sz="2400" u="none" cap="none" strike="noStrike">
              <a:solidFill>
                <a:srgbClr val="FF0000"/>
              </a:solidFill>
              <a:latin typeface="Calibri"/>
              <a:ea typeface="Calibri"/>
              <a:cs typeface="Calibri"/>
              <a:sym typeface="Calibri"/>
            </a:endParaRPr>
          </a:p>
          <a:p>
            <a:pPr indent="0" lvl="0" marL="0" marR="0" rtl="0" algn="l">
              <a:lnSpc>
                <a:spcPct val="100000"/>
              </a:lnSpc>
              <a:spcBef>
                <a:spcPts val="0"/>
              </a:spcBef>
              <a:spcAft>
                <a:spcPts val="0"/>
              </a:spcAft>
              <a:buClr>
                <a:srgbClr val="FF0000"/>
              </a:buClr>
              <a:buSzPts val="2400"/>
              <a:buFont typeface="Arial"/>
              <a:buChar char="•"/>
            </a:pPr>
            <a:r>
              <a:rPr b="1" i="0" lang="en-US" sz="2400" u="none" cap="none" strike="noStrike">
                <a:solidFill>
                  <a:srgbClr val="FF0000"/>
                </a:solidFill>
                <a:latin typeface="Calibri"/>
                <a:ea typeface="Calibri"/>
                <a:cs typeface="Calibri"/>
                <a:sym typeface="Calibri"/>
              </a:rPr>
              <a:t>How to train more robust version of the AI systems?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400"/>
              <a:buFont typeface="Arial"/>
              <a:buNone/>
            </a:pPr>
            <a:r>
              <a:t/>
            </a:r>
            <a:endParaRPr b="1" i="0" sz="2400" u="none" cap="none" strike="noStrike">
              <a:solidFill>
                <a:srgbClr val="FF0000"/>
              </a:solidFill>
              <a:latin typeface="Calibri"/>
              <a:ea typeface="Calibri"/>
              <a:cs typeface="Calibri"/>
              <a:sym typeface="Calibri"/>
            </a:endParaRPr>
          </a:p>
          <a:p>
            <a:pPr indent="0" lvl="0" marL="0" marR="0" rtl="0" algn="l">
              <a:lnSpc>
                <a:spcPct val="100000"/>
              </a:lnSpc>
              <a:spcBef>
                <a:spcPts val="0"/>
              </a:spcBef>
              <a:spcAft>
                <a:spcPts val="0"/>
              </a:spcAft>
              <a:buClr>
                <a:srgbClr val="FF0000"/>
              </a:buClr>
              <a:buSzPts val="2400"/>
              <a:buFont typeface="Arial"/>
              <a:buChar char="•"/>
            </a:pPr>
            <a:r>
              <a:rPr b="1" i="0" lang="en-US" sz="2400" u="none" cap="none" strike="noStrike">
                <a:solidFill>
                  <a:srgbClr val="FF0000"/>
                </a:solidFill>
                <a:latin typeface="Calibri"/>
                <a:ea typeface="Calibri"/>
                <a:cs typeface="Calibri"/>
                <a:sym typeface="Calibri"/>
              </a:rPr>
              <a:t>How to design operational models of the brain?</a:t>
            </a:r>
            <a:endParaRPr b="1" i="0" sz="2400" u="none" cap="none" strike="noStrike">
              <a:solidFill>
                <a:srgbClr val="FF0000"/>
              </a:solidFill>
              <a:latin typeface="Calibri"/>
              <a:ea typeface="Calibri"/>
              <a:cs typeface="Calibri"/>
              <a:sym typeface="Calibri"/>
            </a:endParaRPr>
          </a:p>
        </p:txBody>
      </p:sp>
      <p:sp>
        <p:nvSpPr>
          <p:cNvPr id="608" name="Google Shape;608;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4400"/>
              <a:buFont typeface="Calibri"/>
              <a:buNone/>
            </a:pPr>
            <a:r>
              <a:rPr lang="en-US">
                <a:solidFill>
                  <a:srgbClr val="1E4E79"/>
                </a:solidFill>
              </a:rPr>
              <a:t>What is ML?</a:t>
            </a:r>
            <a:endParaRPr/>
          </a:p>
        </p:txBody>
      </p:sp>
      <p:sp>
        <p:nvSpPr>
          <p:cNvPr id="614" name="Google Shape;614;p4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US"/>
              <a:t>Machine learning is a subset, an application of Artificial Intelligence (AI) that offers the ability to the system to learn and improve from experience without being programmed to that level. </a:t>
            </a:r>
            <a:endParaRPr/>
          </a:p>
          <a:p>
            <a:pPr indent="-228600" lvl="0" marL="228600" rtl="0" algn="l">
              <a:lnSpc>
                <a:spcPct val="90000"/>
              </a:lnSpc>
              <a:spcBef>
                <a:spcPts val="1000"/>
              </a:spcBef>
              <a:spcAft>
                <a:spcPts val="0"/>
              </a:spcAft>
              <a:buClr>
                <a:schemeClr val="dk1"/>
              </a:buClr>
              <a:buSzPts val="2800"/>
              <a:buChar char="•"/>
            </a:pPr>
            <a:r>
              <a:rPr lang="en-US"/>
              <a:t>Machine Learning uses data to train and find accurate results. </a:t>
            </a:r>
            <a:endParaRPr/>
          </a:p>
          <a:p>
            <a:pPr indent="-228600" lvl="0" marL="228600" rtl="0" algn="l">
              <a:lnSpc>
                <a:spcPct val="90000"/>
              </a:lnSpc>
              <a:spcBef>
                <a:spcPts val="1000"/>
              </a:spcBef>
              <a:spcAft>
                <a:spcPts val="0"/>
              </a:spcAft>
              <a:buClr>
                <a:schemeClr val="dk1"/>
              </a:buClr>
              <a:buSzPts val="2800"/>
              <a:buChar char="•"/>
            </a:pPr>
            <a:r>
              <a:rPr lang="en-US"/>
              <a:t>Machine learning focuses on the development of a computer program that accesses the data and uses it to learn from itself.</a:t>
            </a:r>
            <a:endParaRPr/>
          </a:p>
          <a:p>
            <a:pPr indent="-228600" lvl="0" marL="228600" rtl="0" algn="l">
              <a:lnSpc>
                <a:spcPct val="90000"/>
              </a:lnSpc>
              <a:spcBef>
                <a:spcPts val="1000"/>
              </a:spcBef>
              <a:spcAft>
                <a:spcPts val="0"/>
              </a:spcAft>
              <a:buClr>
                <a:schemeClr val="dk1"/>
              </a:buClr>
              <a:buSzPts val="2800"/>
              <a:buChar char="•"/>
            </a:pPr>
            <a:r>
              <a:rPr lang="en-US"/>
              <a:t>Example</a:t>
            </a:r>
            <a:endParaRPr/>
          </a:p>
          <a:p>
            <a:pPr indent="-228600" lvl="1" marL="685800" rtl="0" algn="l">
              <a:lnSpc>
                <a:spcPct val="90000"/>
              </a:lnSpc>
              <a:spcBef>
                <a:spcPts val="500"/>
              </a:spcBef>
              <a:spcAft>
                <a:spcPts val="0"/>
              </a:spcAft>
              <a:buClr>
                <a:schemeClr val="dk1"/>
              </a:buClr>
              <a:buSzPts val="2400"/>
              <a:buChar char="•"/>
            </a:pPr>
            <a:r>
              <a:rPr lang="en-US"/>
              <a:t>Google uses it to filter spam, malware, and attempted phishing emails out of your inbox. </a:t>
            </a:r>
            <a:endParaRPr/>
          </a:p>
          <a:p>
            <a:pPr indent="-228600" lvl="1" marL="685800" rtl="0" algn="l">
              <a:lnSpc>
                <a:spcPct val="90000"/>
              </a:lnSpc>
              <a:spcBef>
                <a:spcPts val="500"/>
              </a:spcBef>
              <a:spcAft>
                <a:spcPts val="0"/>
              </a:spcAft>
              <a:buClr>
                <a:schemeClr val="dk1"/>
              </a:buClr>
              <a:buSzPts val="2400"/>
              <a:buChar char="•"/>
            </a:pPr>
            <a:r>
              <a:rPr lang="en-US"/>
              <a:t>Your bank and credit card use it to generate warnings about suspicious transactions on your accounts.</a:t>
            </a:r>
            <a:endParaRPr/>
          </a:p>
        </p:txBody>
      </p:sp>
      <p:sp>
        <p:nvSpPr>
          <p:cNvPr id="615" name="Google Shape;615;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616" name="Google Shape;616;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617" name="Google Shape;617;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48"/>
          <p:cNvSpPr txBox="1"/>
          <p:nvPr>
            <p:ph type="title"/>
          </p:nvPr>
        </p:nvSpPr>
        <p:spPr>
          <a:xfrm>
            <a:off x="572135" y="-32956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1E4E79"/>
              </a:buClr>
              <a:buSzPts val="4400"/>
              <a:buFont typeface="Calibri"/>
              <a:buNone/>
            </a:pPr>
            <a:r>
              <a:rPr lang="en-US">
                <a:solidFill>
                  <a:srgbClr val="1E4E79"/>
                </a:solidFill>
              </a:rPr>
              <a:t>What is ML?</a:t>
            </a:r>
            <a:endParaRPr/>
          </a:p>
        </p:txBody>
      </p:sp>
      <p:sp>
        <p:nvSpPr>
          <p:cNvPr id="623" name="Google Shape;623;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solidFill>
                  <a:srgbClr val="1E4E79"/>
                </a:solidFill>
                <a:latin typeface="Arial"/>
                <a:ea typeface="Arial"/>
                <a:cs typeface="Arial"/>
                <a:sym typeface="Arial"/>
              </a:rPr>
              <a:t>2/13/2024</a:t>
            </a:r>
            <a:endParaRPr sz="1400">
              <a:solidFill>
                <a:srgbClr val="1E4E79"/>
              </a:solidFill>
              <a:latin typeface="Arial"/>
              <a:ea typeface="Arial"/>
              <a:cs typeface="Arial"/>
              <a:sym typeface="Arial"/>
            </a:endParaRPr>
          </a:p>
        </p:txBody>
      </p:sp>
      <p:sp>
        <p:nvSpPr>
          <p:cNvPr id="624" name="Google Shape;624;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1400">
                <a:solidFill>
                  <a:srgbClr val="1E4E79"/>
                </a:solidFill>
                <a:latin typeface="Arial"/>
                <a:ea typeface="Arial"/>
                <a:cs typeface="Arial"/>
                <a:sym typeface="Arial"/>
              </a:rPr>
              <a:t>Dr. Ravirajsinh Vaghela</a:t>
            </a:r>
            <a:endParaRPr sz="1400">
              <a:solidFill>
                <a:srgbClr val="1E4E79"/>
              </a:solidFill>
              <a:latin typeface="Arial"/>
              <a:ea typeface="Arial"/>
              <a:cs typeface="Arial"/>
              <a:sym typeface="Arial"/>
            </a:endParaRPr>
          </a:p>
        </p:txBody>
      </p:sp>
      <p:sp>
        <p:nvSpPr>
          <p:cNvPr id="625" name="Google Shape;625;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sz="1400">
                <a:solidFill>
                  <a:srgbClr val="1E4E79"/>
                </a:solidFill>
                <a:latin typeface="Arial"/>
                <a:ea typeface="Arial"/>
                <a:cs typeface="Arial"/>
                <a:sym typeface="Arial"/>
              </a:rPr>
              <a:t>‹#›</a:t>
            </a:fld>
            <a:endParaRPr sz="1400">
              <a:solidFill>
                <a:srgbClr val="1E4E79"/>
              </a:solidFill>
              <a:latin typeface="Arial"/>
              <a:ea typeface="Arial"/>
              <a:cs typeface="Arial"/>
              <a:sym typeface="Arial"/>
            </a:endParaRPr>
          </a:p>
        </p:txBody>
      </p:sp>
      <p:pic>
        <p:nvPicPr>
          <p:cNvPr descr="ML" id="626" name="Google Shape;626;p48"/>
          <p:cNvPicPr preferRelativeResize="0"/>
          <p:nvPr>
            <p:ph idx="1" type="body"/>
          </p:nvPr>
        </p:nvPicPr>
        <p:blipFill rotWithShape="1">
          <a:blip r:embed="rId3">
            <a:alphaModFix/>
          </a:blip>
          <a:srcRect b="0" l="0" r="0" t="0"/>
          <a:stretch/>
        </p:blipFill>
        <p:spPr>
          <a:xfrm>
            <a:off x="1492885" y="493395"/>
            <a:ext cx="9205595" cy="587184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49"/>
          <p:cNvSpPr txBox="1"/>
          <p:nvPr>
            <p:ph idx="1" type="body"/>
          </p:nvPr>
        </p:nvSpPr>
        <p:spPr>
          <a:xfrm>
            <a:off x="838200" y="723900"/>
            <a:ext cx="11058525" cy="5467350"/>
          </a:xfrm>
          <a:prstGeom prst="rect">
            <a:avLst/>
          </a:prstGeom>
          <a:noFill/>
          <a:ln>
            <a:noFill/>
          </a:ln>
        </p:spPr>
        <p:txBody>
          <a:bodyPr anchorCtr="0" anchor="t" bIns="45700" lIns="91425" spcFirstLastPara="1" rIns="91425" wrap="square" tIns="45700">
            <a:normAutofit fontScale="92500" lnSpcReduction="10000"/>
          </a:bodyPr>
          <a:lstStyle/>
          <a:p>
            <a:pPr indent="-233044" lvl="0" marL="228600" rtl="0" algn="l">
              <a:lnSpc>
                <a:spcPct val="90000"/>
              </a:lnSpc>
              <a:spcBef>
                <a:spcPts val="0"/>
              </a:spcBef>
              <a:spcAft>
                <a:spcPts val="0"/>
              </a:spcAft>
              <a:buClr>
                <a:schemeClr val="dk1"/>
              </a:buClr>
              <a:buSzPct val="100000"/>
              <a:buChar char="•"/>
            </a:pPr>
            <a:r>
              <a:rPr lang="en-US"/>
              <a:t>Supervised learning &amp; semi-supervised learning</a:t>
            </a:r>
            <a:endParaRPr/>
          </a:p>
          <a:p>
            <a:pPr indent="-232410" lvl="1" marL="685800" rtl="0" algn="l">
              <a:lnSpc>
                <a:spcPct val="90000"/>
              </a:lnSpc>
              <a:spcBef>
                <a:spcPts val="500"/>
              </a:spcBef>
              <a:spcAft>
                <a:spcPts val="0"/>
              </a:spcAft>
              <a:buClr>
                <a:schemeClr val="dk1"/>
              </a:buClr>
              <a:buSzPct val="100000"/>
              <a:buChar char="•"/>
            </a:pPr>
            <a:r>
              <a:rPr lang="en-US"/>
              <a:t>Supervised learning is a subset of machine learning that requires the most ongoing human participation — hence the name ‘supervised’. The computer is fed training data and a model explicitly designed to ‘teach’ it how to respond to the data. </a:t>
            </a:r>
            <a:endParaRPr/>
          </a:p>
          <a:p>
            <a:pPr indent="-232410" lvl="1" marL="685800" rtl="0" algn="l">
              <a:lnSpc>
                <a:spcPct val="90000"/>
              </a:lnSpc>
              <a:spcBef>
                <a:spcPts val="500"/>
              </a:spcBef>
              <a:spcAft>
                <a:spcPts val="0"/>
              </a:spcAft>
              <a:buClr>
                <a:schemeClr val="dk1"/>
              </a:buClr>
              <a:buSzPct val="100000"/>
              <a:buChar char="•"/>
            </a:pPr>
            <a:r>
              <a:rPr lang="en-US"/>
              <a:t>Once the model is in place, more data can be fed into the computer to see how well it responds — and the programmer/data scientist can confirm accurate predictions, or can issue corrections for any incorrect responses.</a:t>
            </a:r>
            <a:endParaRPr/>
          </a:p>
          <a:p>
            <a:pPr indent="-232410" lvl="1" marL="685800" rtl="0" algn="l">
              <a:lnSpc>
                <a:spcPct val="90000"/>
              </a:lnSpc>
              <a:spcBef>
                <a:spcPts val="500"/>
              </a:spcBef>
              <a:spcAft>
                <a:spcPts val="0"/>
              </a:spcAft>
              <a:buClr>
                <a:schemeClr val="dk1"/>
              </a:buClr>
              <a:buSzPct val="100000"/>
              <a:buChar char="•"/>
            </a:pPr>
            <a:r>
              <a:rPr lang="en-US"/>
              <a:t>In semi-supervised learning, the computer is fed a mixture of correctly labeled data and unlabeled data, and searches for patterns on its own. The labeled data serves as ‘guidance’ from the programmer, but they do not issue ongoing corrections.</a:t>
            </a:r>
            <a:endParaRPr/>
          </a:p>
          <a:p>
            <a:pPr indent="-91440" lvl="1" marL="685800" rtl="0" algn="l">
              <a:lnSpc>
                <a:spcPct val="90000"/>
              </a:lnSpc>
              <a:spcBef>
                <a:spcPts val="500"/>
              </a:spcBef>
              <a:spcAft>
                <a:spcPts val="0"/>
              </a:spcAft>
              <a:buClr>
                <a:schemeClr val="dk1"/>
              </a:buClr>
              <a:buSzPct val="100000"/>
              <a:buNone/>
            </a:pPr>
            <a:r>
              <a:t/>
            </a:r>
            <a:endParaRPr/>
          </a:p>
          <a:p>
            <a:pPr indent="-233044" lvl="0" marL="228600" rtl="0" algn="l">
              <a:lnSpc>
                <a:spcPct val="90000"/>
              </a:lnSpc>
              <a:spcBef>
                <a:spcPts val="1000"/>
              </a:spcBef>
              <a:spcAft>
                <a:spcPts val="0"/>
              </a:spcAft>
              <a:buClr>
                <a:schemeClr val="dk1"/>
              </a:buClr>
              <a:buSzPct val="100000"/>
              <a:buChar char="•"/>
            </a:pPr>
            <a:r>
              <a:rPr lang="en-US"/>
              <a:t>Unsupervised learning</a:t>
            </a:r>
            <a:endParaRPr/>
          </a:p>
          <a:p>
            <a:pPr indent="-232410" lvl="1" marL="685800" rtl="0" algn="l">
              <a:lnSpc>
                <a:spcPct val="90000"/>
              </a:lnSpc>
              <a:spcBef>
                <a:spcPts val="500"/>
              </a:spcBef>
              <a:spcAft>
                <a:spcPts val="0"/>
              </a:spcAft>
              <a:buClr>
                <a:schemeClr val="dk1"/>
              </a:buClr>
              <a:buSzPct val="100000"/>
              <a:buChar char="•"/>
            </a:pPr>
            <a:r>
              <a:rPr lang="en-US"/>
              <a:t>Unsupervised learning takes this a step further by using unlabeled data. The computer is given the freedom to find patterns and associations as it sees fit, often generating results that might have been unapparent to a human data analyst.</a:t>
            </a:r>
            <a:endParaRPr/>
          </a:p>
          <a:p>
            <a:pPr indent="-232410" lvl="1" marL="685800" rtl="0" algn="l">
              <a:lnSpc>
                <a:spcPct val="90000"/>
              </a:lnSpc>
              <a:spcBef>
                <a:spcPts val="500"/>
              </a:spcBef>
              <a:spcAft>
                <a:spcPts val="0"/>
              </a:spcAft>
              <a:buClr>
                <a:schemeClr val="dk1"/>
              </a:buClr>
              <a:buSzPct val="100000"/>
              <a:buChar char="•"/>
            </a:pPr>
            <a:r>
              <a:rPr lang="en-US"/>
              <a:t>A common use for unsupervised learning is ‘clustering’, where the computer organizes the data into common themes and layers it identifies.</a:t>
            </a:r>
            <a:endParaRPr/>
          </a:p>
        </p:txBody>
      </p:sp>
      <p:sp>
        <p:nvSpPr>
          <p:cNvPr id="632" name="Google Shape;632;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633" name="Google Shape;633;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634" name="Google Shape;634;p49"/>
          <p:cNvSpPr/>
          <p:nvPr/>
        </p:nvSpPr>
        <p:spPr>
          <a:xfrm>
            <a:off x="572135" y="-329565"/>
            <a:ext cx="10515600" cy="1325563"/>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1E4E79"/>
              </a:buClr>
              <a:buSzPts val="4400"/>
              <a:buFont typeface="Calibri"/>
              <a:buNone/>
            </a:pPr>
            <a:r>
              <a:rPr b="0" i="0" lang="en-US" sz="4400" u="none" cap="none" strike="noStrike">
                <a:solidFill>
                  <a:srgbClr val="1E4E79"/>
                </a:solidFill>
                <a:latin typeface="Calibri"/>
                <a:ea typeface="Calibri"/>
                <a:cs typeface="Calibri"/>
                <a:sym typeface="Calibri"/>
              </a:rPr>
              <a:t>What is ML?</a:t>
            </a:r>
            <a:endParaRPr b="0" i="0" sz="1400" u="none" cap="none" strike="noStrike">
              <a:solidFill>
                <a:srgbClr val="000000"/>
              </a:solidFill>
              <a:latin typeface="Arial"/>
              <a:ea typeface="Arial"/>
              <a:cs typeface="Arial"/>
              <a:sym typeface="Arial"/>
            </a:endParaRPr>
          </a:p>
        </p:txBody>
      </p:sp>
      <p:sp>
        <p:nvSpPr>
          <p:cNvPr id="635" name="Google Shape;635;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1E4E79"/>
              </a:buClr>
              <a:buSzPts val="4400"/>
              <a:buFont typeface="Calibri"/>
              <a:buNone/>
            </a:pPr>
            <a:r>
              <a:rPr lang="en-US">
                <a:solidFill>
                  <a:srgbClr val="1E4E79"/>
                </a:solidFill>
              </a:rPr>
              <a:t>How ML works?</a:t>
            </a:r>
            <a:endParaRPr/>
          </a:p>
        </p:txBody>
      </p:sp>
      <p:sp>
        <p:nvSpPr>
          <p:cNvPr id="641" name="Google Shape;641;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solidFill>
                  <a:srgbClr val="1E4E79"/>
                </a:solidFill>
                <a:latin typeface="Arial"/>
                <a:ea typeface="Arial"/>
                <a:cs typeface="Arial"/>
                <a:sym typeface="Arial"/>
              </a:rPr>
              <a:t>2/13/2024</a:t>
            </a:r>
            <a:endParaRPr sz="1400">
              <a:solidFill>
                <a:srgbClr val="1E4E79"/>
              </a:solidFill>
              <a:latin typeface="Arial"/>
              <a:ea typeface="Arial"/>
              <a:cs typeface="Arial"/>
              <a:sym typeface="Arial"/>
            </a:endParaRPr>
          </a:p>
        </p:txBody>
      </p:sp>
      <p:sp>
        <p:nvSpPr>
          <p:cNvPr id="642" name="Google Shape;642;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sz="1400">
                <a:solidFill>
                  <a:srgbClr val="1E4E79"/>
                </a:solidFill>
                <a:latin typeface="Arial"/>
                <a:ea typeface="Arial"/>
                <a:cs typeface="Arial"/>
                <a:sym typeface="Arial"/>
              </a:rPr>
              <a:t>‹#›</a:t>
            </a:fld>
            <a:endParaRPr sz="1400">
              <a:solidFill>
                <a:srgbClr val="1E4E79"/>
              </a:solidFill>
              <a:latin typeface="Arial"/>
              <a:ea typeface="Arial"/>
              <a:cs typeface="Arial"/>
              <a:sym typeface="Arial"/>
            </a:endParaRPr>
          </a:p>
        </p:txBody>
      </p:sp>
      <p:pic>
        <p:nvPicPr>
          <p:cNvPr descr="ML_1.png" id="643" name="Google Shape;643;p50"/>
          <p:cNvPicPr preferRelativeResize="0"/>
          <p:nvPr/>
        </p:nvPicPr>
        <p:blipFill rotWithShape="1">
          <a:blip r:embed="rId3">
            <a:alphaModFix/>
          </a:blip>
          <a:srcRect b="0" l="0" r="0" t="0"/>
          <a:stretch/>
        </p:blipFill>
        <p:spPr>
          <a:xfrm>
            <a:off x="977900" y="948055"/>
            <a:ext cx="10236200" cy="5407660"/>
          </a:xfrm>
          <a:prstGeom prst="rect">
            <a:avLst/>
          </a:prstGeom>
          <a:noFill/>
          <a:ln>
            <a:noFill/>
          </a:ln>
        </p:spPr>
      </p:pic>
      <p:sp>
        <p:nvSpPr>
          <p:cNvPr id="644" name="Google Shape;644;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221" name="Google Shape;221;p5"/>
          <p:cNvPicPr preferRelativeResize="0"/>
          <p:nvPr/>
        </p:nvPicPr>
        <p:blipFill rotWithShape="1">
          <a:blip r:embed="rId3">
            <a:alphaModFix/>
          </a:blip>
          <a:srcRect b="0" l="0" r="0" t="0"/>
          <a:stretch/>
        </p:blipFill>
        <p:spPr>
          <a:xfrm>
            <a:off x="1059500" y="909975"/>
            <a:ext cx="10467975" cy="43338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1E4E79"/>
              </a:buClr>
              <a:buSzPts val="4400"/>
              <a:buFont typeface="Calibri"/>
              <a:buNone/>
            </a:pPr>
            <a:r>
              <a:rPr lang="en-US">
                <a:solidFill>
                  <a:srgbClr val="1E4E79"/>
                </a:solidFill>
              </a:rPr>
              <a:t>Example : ML</a:t>
            </a:r>
            <a:br>
              <a:rPr lang="en-US">
                <a:solidFill>
                  <a:srgbClr val="1E4E79"/>
                </a:solidFill>
              </a:rPr>
            </a:br>
            <a:r>
              <a:rPr lang="en-US">
                <a:solidFill>
                  <a:srgbClr val="FF0000"/>
                </a:solidFill>
              </a:rPr>
              <a:t>Traffic Prediction</a:t>
            </a:r>
            <a:endParaRPr/>
          </a:p>
        </p:txBody>
      </p:sp>
      <p:sp>
        <p:nvSpPr>
          <p:cNvPr id="650" name="Google Shape;650;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solidFill>
                  <a:srgbClr val="1E4E79"/>
                </a:solidFill>
                <a:latin typeface="Arial"/>
                <a:ea typeface="Arial"/>
                <a:cs typeface="Arial"/>
                <a:sym typeface="Arial"/>
              </a:rPr>
              <a:t>2/13/2024</a:t>
            </a:r>
            <a:endParaRPr sz="1400">
              <a:solidFill>
                <a:srgbClr val="1E4E79"/>
              </a:solidFill>
              <a:latin typeface="Arial"/>
              <a:ea typeface="Arial"/>
              <a:cs typeface="Arial"/>
              <a:sym typeface="Arial"/>
            </a:endParaRPr>
          </a:p>
        </p:txBody>
      </p:sp>
      <p:sp>
        <p:nvSpPr>
          <p:cNvPr id="651" name="Google Shape;651;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sz="1400">
                <a:solidFill>
                  <a:srgbClr val="1E4E79"/>
                </a:solidFill>
                <a:latin typeface="Arial"/>
                <a:ea typeface="Arial"/>
                <a:cs typeface="Arial"/>
                <a:sym typeface="Arial"/>
              </a:rPr>
              <a:t>‹#›</a:t>
            </a:fld>
            <a:endParaRPr sz="1400">
              <a:solidFill>
                <a:srgbClr val="1E4E79"/>
              </a:solidFill>
              <a:latin typeface="Arial"/>
              <a:ea typeface="Arial"/>
              <a:cs typeface="Arial"/>
              <a:sym typeface="Arial"/>
            </a:endParaRPr>
          </a:p>
        </p:txBody>
      </p:sp>
      <p:pic>
        <p:nvPicPr>
          <p:cNvPr descr="ML_2.jpg" id="652" name="Google Shape;652;p51"/>
          <p:cNvPicPr preferRelativeResize="0"/>
          <p:nvPr/>
        </p:nvPicPr>
        <p:blipFill rotWithShape="1">
          <a:blip r:embed="rId3">
            <a:alphaModFix/>
          </a:blip>
          <a:srcRect b="0" l="0" r="0" t="0"/>
          <a:stretch/>
        </p:blipFill>
        <p:spPr>
          <a:xfrm>
            <a:off x="3139440" y="1750422"/>
            <a:ext cx="5860869" cy="4395652"/>
          </a:xfrm>
          <a:prstGeom prst="rect">
            <a:avLst/>
          </a:prstGeom>
          <a:noFill/>
          <a:ln>
            <a:noFill/>
          </a:ln>
        </p:spPr>
      </p:pic>
      <p:sp>
        <p:nvSpPr>
          <p:cNvPr id="653" name="Google Shape;653;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1E4E79"/>
              </a:buClr>
              <a:buSzPts val="4400"/>
              <a:buFont typeface="Calibri"/>
              <a:buNone/>
            </a:pPr>
            <a:r>
              <a:rPr lang="en-US">
                <a:solidFill>
                  <a:srgbClr val="1E4E79"/>
                </a:solidFill>
              </a:rPr>
              <a:t>Example : ML</a:t>
            </a:r>
            <a:br>
              <a:rPr lang="en-US">
                <a:solidFill>
                  <a:srgbClr val="1E4E79"/>
                </a:solidFill>
              </a:rPr>
            </a:br>
            <a:r>
              <a:rPr lang="en-US">
                <a:solidFill>
                  <a:srgbClr val="FF0000"/>
                </a:solidFill>
              </a:rPr>
              <a:t>Illness Prediction</a:t>
            </a:r>
            <a:endParaRPr/>
          </a:p>
        </p:txBody>
      </p:sp>
      <p:sp>
        <p:nvSpPr>
          <p:cNvPr id="659" name="Google Shape;659;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solidFill>
                  <a:srgbClr val="1E4E79"/>
                </a:solidFill>
                <a:latin typeface="Arial"/>
                <a:ea typeface="Arial"/>
                <a:cs typeface="Arial"/>
                <a:sym typeface="Arial"/>
              </a:rPr>
              <a:t>2/13/2024</a:t>
            </a:r>
            <a:endParaRPr sz="1400">
              <a:solidFill>
                <a:srgbClr val="1E4E79"/>
              </a:solidFill>
              <a:latin typeface="Arial"/>
              <a:ea typeface="Arial"/>
              <a:cs typeface="Arial"/>
              <a:sym typeface="Arial"/>
            </a:endParaRPr>
          </a:p>
        </p:txBody>
      </p:sp>
      <p:sp>
        <p:nvSpPr>
          <p:cNvPr id="660" name="Google Shape;660;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sz="1400">
                <a:solidFill>
                  <a:srgbClr val="1E4E79"/>
                </a:solidFill>
                <a:latin typeface="Arial"/>
                <a:ea typeface="Arial"/>
                <a:cs typeface="Arial"/>
                <a:sym typeface="Arial"/>
              </a:rPr>
              <a:t>‹#›</a:t>
            </a:fld>
            <a:endParaRPr sz="1400">
              <a:solidFill>
                <a:srgbClr val="1E4E79"/>
              </a:solidFill>
              <a:latin typeface="Arial"/>
              <a:ea typeface="Arial"/>
              <a:cs typeface="Arial"/>
              <a:sym typeface="Arial"/>
            </a:endParaRPr>
          </a:p>
        </p:txBody>
      </p:sp>
      <p:pic>
        <p:nvPicPr>
          <p:cNvPr descr="ML_3.jpg" id="661" name="Google Shape;661;p52"/>
          <p:cNvPicPr preferRelativeResize="0"/>
          <p:nvPr/>
        </p:nvPicPr>
        <p:blipFill rotWithShape="1">
          <a:blip r:embed="rId3">
            <a:alphaModFix/>
          </a:blip>
          <a:srcRect b="0" l="0" r="0" t="0"/>
          <a:stretch/>
        </p:blipFill>
        <p:spPr>
          <a:xfrm>
            <a:off x="2704011" y="1615401"/>
            <a:ext cx="7485018" cy="4552209"/>
          </a:xfrm>
          <a:prstGeom prst="rect">
            <a:avLst/>
          </a:prstGeom>
          <a:noFill/>
          <a:ln>
            <a:noFill/>
          </a:ln>
        </p:spPr>
      </p:pic>
      <p:sp>
        <p:nvSpPr>
          <p:cNvPr id="662" name="Google Shape;662;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5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1E4E79"/>
              </a:buClr>
              <a:buSzPts val="4400"/>
              <a:buFont typeface="Calibri"/>
              <a:buNone/>
            </a:pPr>
            <a:r>
              <a:rPr lang="en-US">
                <a:solidFill>
                  <a:srgbClr val="1E4E79"/>
                </a:solidFill>
              </a:rPr>
              <a:t>Example : ML</a:t>
            </a:r>
            <a:br>
              <a:rPr lang="en-US">
                <a:solidFill>
                  <a:srgbClr val="1E4E79"/>
                </a:solidFill>
              </a:rPr>
            </a:br>
            <a:r>
              <a:rPr lang="en-US">
                <a:solidFill>
                  <a:srgbClr val="FF0000"/>
                </a:solidFill>
              </a:rPr>
              <a:t>Smart Cart : E - Commerce</a:t>
            </a:r>
            <a:endParaRPr/>
          </a:p>
        </p:txBody>
      </p:sp>
      <p:sp>
        <p:nvSpPr>
          <p:cNvPr id="668" name="Google Shape;668;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solidFill>
                  <a:srgbClr val="1E4E79"/>
                </a:solidFill>
                <a:latin typeface="Arial"/>
                <a:ea typeface="Arial"/>
                <a:cs typeface="Arial"/>
                <a:sym typeface="Arial"/>
              </a:rPr>
              <a:t>2/13/2024</a:t>
            </a:r>
            <a:endParaRPr sz="1400">
              <a:solidFill>
                <a:srgbClr val="1E4E79"/>
              </a:solidFill>
              <a:latin typeface="Arial"/>
              <a:ea typeface="Arial"/>
              <a:cs typeface="Arial"/>
              <a:sym typeface="Arial"/>
            </a:endParaRPr>
          </a:p>
        </p:txBody>
      </p:sp>
      <p:sp>
        <p:nvSpPr>
          <p:cNvPr id="669" name="Google Shape;669;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sz="1400">
                <a:solidFill>
                  <a:srgbClr val="1E4E79"/>
                </a:solidFill>
                <a:latin typeface="Arial"/>
                <a:ea typeface="Arial"/>
                <a:cs typeface="Arial"/>
                <a:sym typeface="Arial"/>
              </a:rPr>
              <a:t>‹#›</a:t>
            </a:fld>
            <a:endParaRPr sz="1400">
              <a:solidFill>
                <a:srgbClr val="1E4E79"/>
              </a:solidFill>
              <a:latin typeface="Arial"/>
              <a:ea typeface="Arial"/>
              <a:cs typeface="Arial"/>
              <a:sym typeface="Arial"/>
            </a:endParaRPr>
          </a:p>
        </p:txBody>
      </p:sp>
      <p:pic>
        <p:nvPicPr>
          <p:cNvPr descr="ML_5.jpg" id="670" name="Google Shape;670;p53"/>
          <p:cNvPicPr preferRelativeResize="0"/>
          <p:nvPr/>
        </p:nvPicPr>
        <p:blipFill rotWithShape="1">
          <a:blip r:embed="rId3">
            <a:alphaModFix/>
          </a:blip>
          <a:srcRect b="0" l="0" r="0" t="0"/>
          <a:stretch/>
        </p:blipFill>
        <p:spPr>
          <a:xfrm>
            <a:off x="3840480" y="1520238"/>
            <a:ext cx="5632132" cy="4766261"/>
          </a:xfrm>
          <a:prstGeom prst="rect">
            <a:avLst/>
          </a:prstGeom>
          <a:noFill/>
          <a:ln>
            <a:noFill/>
          </a:ln>
        </p:spPr>
      </p:pic>
      <p:sp>
        <p:nvSpPr>
          <p:cNvPr id="671" name="Google Shape;671;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1E4E79"/>
              </a:buClr>
              <a:buSzPts val="4400"/>
              <a:buFont typeface="Calibri"/>
              <a:buNone/>
            </a:pPr>
            <a:r>
              <a:rPr lang="en-US">
                <a:solidFill>
                  <a:srgbClr val="1E4E79"/>
                </a:solidFill>
              </a:rPr>
              <a:t>Deep Learning :DL</a:t>
            </a:r>
            <a:endParaRPr/>
          </a:p>
        </p:txBody>
      </p:sp>
      <p:sp>
        <p:nvSpPr>
          <p:cNvPr id="677" name="Google Shape;677;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solidFill>
                  <a:srgbClr val="1E4E79"/>
                </a:solidFill>
                <a:latin typeface="Arial"/>
                <a:ea typeface="Arial"/>
                <a:cs typeface="Arial"/>
                <a:sym typeface="Arial"/>
              </a:rPr>
              <a:t>2/13/2024</a:t>
            </a:r>
            <a:endParaRPr sz="1400">
              <a:solidFill>
                <a:srgbClr val="1E4E79"/>
              </a:solidFill>
              <a:latin typeface="Arial"/>
              <a:ea typeface="Arial"/>
              <a:cs typeface="Arial"/>
              <a:sym typeface="Arial"/>
            </a:endParaRPr>
          </a:p>
        </p:txBody>
      </p:sp>
      <p:sp>
        <p:nvSpPr>
          <p:cNvPr id="678" name="Google Shape;678;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sz="1400">
                <a:solidFill>
                  <a:srgbClr val="1E4E79"/>
                </a:solidFill>
                <a:latin typeface="Arial"/>
                <a:ea typeface="Arial"/>
                <a:cs typeface="Arial"/>
                <a:sym typeface="Arial"/>
              </a:rPr>
              <a:t>‹#›</a:t>
            </a:fld>
            <a:endParaRPr sz="1400">
              <a:solidFill>
                <a:srgbClr val="1E4E79"/>
              </a:solidFill>
              <a:latin typeface="Arial"/>
              <a:ea typeface="Arial"/>
              <a:cs typeface="Arial"/>
              <a:sym typeface="Arial"/>
            </a:endParaRPr>
          </a:p>
        </p:txBody>
      </p:sp>
      <p:sp>
        <p:nvSpPr>
          <p:cNvPr id="679" name="Google Shape;679;p54"/>
          <p:cNvSpPr txBox="1"/>
          <p:nvPr/>
        </p:nvSpPr>
        <p:spPr>
          <a:xfrm>
            <a:off x="1885315" y="1816735"/>
            <a:ext cx="9147810" cy="743585"/>
          </a:xfrm>
          <a:prstGeom prst="rect">
            <a:avLst/>
          </a:prstGeom>
          <a:solidFill>
            <a:srgbClr val="FBE4D4"/>
          </a:solidFill>
          <a:ln cap="flat" cmpd="sng" w="28575">
            <a:solidFill>
              <a:srgbClr val="FF0000"/>
            </a:solidFill>
            <a:prstDash val="solid"/>
            <a:miter lim="800000"/>
            <a:headEnd len="sm" w="sm" type="none"/>
            <a:tailEnd len="sm" w="sm" type="none"/>
          </a:ln>
        </p:spPr>
        <p:txBody>
          <a:bodyPr anchorCtr="0" anchor="t" bIns="45700" lIns="91425" spcFirstLastPara="1" rIns="91425" wrap="square" tIns="45700">
            <a:normAutofit fontScale="85000" lnSpcReduction="10000"/>
          </a:bodyPr>
          <a:lstStyle/>
          <a:p>
            <a:pPr indent="0" lvl="0" marL="0" marR="0" rtl="0" algn="just">
              <a:lnSpc>
                <a:spcPct val="90000"/>
              </a:lnSpc>
              <a:spcBef>
                <a:spcPts val="0"/>
              </a:spcBef>
              <a:spcAft>
                <a:spcPts val="0"/>
              </a:spcAft>
              <a:buClr>
                <a:srgbClr val="000000"/>
              </a:buClr>
              <a:buSzPct val="100000"/>
              <a:buFont typeface="Arial"/>
              <a:buNone/>
            </a:pPr>
            <a:r>
              <a:rPr b="1" i="1" lang="en-US" sz="2400" u="none" cap="none" strike="noStrike">
                <a:solidFill>
                  <a:schemeClr val="dk1"/>
                </a:solidFill>
                <a:latin typeface="Calibri"/>
                <a:ea typeface="Calibri"/>
                <a:cs typeface="Calibri"/>
                <a:sym typeface="Calibri"/>
              </a:rPr>
              <a:t>“DL is a particular kind of machine learning that is inspired by the functionality of our brain cells called neurons which led to the concept of artificial neural network”</a:t>
            </a:r>
            <a:endParaRPr b="1" i="1" sz="2200" u="none" cap="none" strike="noStrike">
              <a:solidFill>
                <a:schemeClr val="dk1"/>
              </a:solidFill>
              <a:latin typeface="Calibri"/>
              <a:ea typeface="Calibri"/>
              <a:cs typeface="Calibri"/>
              <a:sym typeface="Calibri"/>
            </a:endParaRPr>
          </a:p>
        </p:txBody>
      </p:sp>
      <p:pic>
        <p:nvPicPr>
          <p:cNvPr descr="DL" id="680" name="Google Shape;680;p54"/>
          <p:cNvPicPr preferRelativeResize="0"/>
          <p:nvPr>
            <p:ph idx="1" type="body"/>
          </p:nvPr>
        </p:nvPicPr>
        <p:blipFill rotWithShape="1">
          <a:blip r:embed="rId3">
            <a:alphaModFix/>
          </a:blip>
          <a:srcRect b="0" l="0" r="0" t="0"/>
          <a:stretch/>
        </p:blipFill>
        <p:spPr>
          <a:xfrm>
            <a:off x="2767965" y="2818130"/>
            <a:ext cx="7724775" cy="3358515"/>
          </a:xfrm>
          <a:prstGeom prst="rect">
            <a:avLst/>
          </a:prstGeom>
          <a:noFill/>
          <a:ln>
            <a:noFill/>
          </a:ln>
        </p:spPr>
      </p:pic>
      <p:sp>
        <p:nvSpPr>
          <p:cNvPr id="681" name="Google Shape;681;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55"/>
          <p:cNvSpPr txBox="1"/>
          <p:nvPr>
            <p:ph type="title"/>
          </p:nvPr>
        </p:nvSpPr>
        <p:spPr>
          <a:xfrm>
            <a:off x="732150" y="0"/>
            <a:ext cx="10515600" cy="1021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Why Deep Learning?</a:t>
            </a:r>
            <a:endParaRPr/>
          </a:p>
        </p:txBody>
      </p:sp>
      <p:sp>
        <p:nvSpPr>
          <p:cNvPr id="687" name="Google Shape;687;p55"/>
          <p:cNvSpPr txBox="1"/>
          <p:nvPr>
            <p:ph idx="1" type="body"/>
          </p:nvPr>
        </p:nvSpPr>
        <p:spPr>
          <a:xfrm>
            <a:off x="732150" y="1021200"/>
            <a:ext cx="10818000" cy="5184000"/>
          </a:xfrm>
          <a:prstGeom prst="rect">
            <a:avLst/>
          </a:prstGeom>
          <a:noFill/>
          <a:ln>
            <a:noFill/>
          </a:ln>
        </p:spPr>
        <p:txBody>
          <a:bodyPr anchorCtr="0" anchor="t" bIns="45700" lIns="91425" spcFirstLastPara="1" rIns="91425" wrap="square" tIns="45700">
            <a:normAutofit/>
          </a:bodyPr>
          <a:lstStyle/>
          <a:p>
            <a:pPr indent="-241934" lvl="0" marL="228600" rtl="0" algn="l">
              <a:lnSpc>
                <a:spcPct val="90000"/>
              </a:lnSpc>
              <a:spcBef>
                <a:spcPts val="0"/>
              </a:spcBef>
              <a:spcAft>
                <a:spcPts val="0"/>
              </a:spcAft>
              <a:buClr>
                <a:schemeClr val="dk1"/>
              </a:buClr>
              <a:buSzPts val="2800"/>
              <a:buChar char="•"/>
            </a:pPr>
            <a:r>
              <a:rPr lang="en-US"/>
              <a:t>Machine learning is about computers being able to perform tasks without being explicitly programmed… but the computers still think and act like machines. </a:t>
            </a:r>
            <a:endParaRPr/>
          </a:p>
          <a:p>
            <a:pPr indent="-240030" lvl="1" marL="685800" rtl="0" algn="l">
              <a:lnSpc>
                <a:spcPct val="90000"/>
              </a:lnSpc>
              <a:spcBef>
                <a:spcPts val="500"/>
              </a:spcBef>
              <a:spcAft>
                <a:spcPts val="0"/>
              </a:spcAft>
              <a:buClr>
                <a:schemeClr val="dk1"/>
              </a:buClr>
              <a:buSzPts val="2400"/>
              <a:buChar char="•"/>
            </a:pPr>
            <a:r>
              <a:rPr lang="en-US"/>
              <a:t>Their ability to perform some complex tasks — gathering data from an image or video, for example — still falls far short of what humans are capable of.</a:t>
            </a:r>
            <a:endParaRPr/>
          </a:p>
          <a:p>
            <a:pPr indent="-241934" lvl="0" marL="228600" rtl="0" algn="l">
              <a:lnSpc>
                <a:spcPct val="90000"/>
              </a:lnSpc>
              <a:spcBef>
                <a:spcPts val="1000"/>
              </a:spcBef>
              <a:spcAft>
                <a:spcPts val="0"/>
              </a:spcAft>
              <a:buClr>
                <a:schemeClr val="dk1"/>
              </a:buClr>
              <a:buSzPts val="2800"/>
              <a:buChar char="•"/>
            </a:pPr>
            <a:r>
              <a:rPr lang="en-US"/>
              <a:t>Deep learning models introduce an extremely sophisticated approach to machine learning and are set to tackle these challenges because they've been specifically modeled after the human brain. </a:t>
            </a:r>
            <a:endParaRPr/>
          </a:p>
          <a:p>
            <a:pPr indent="-241934" lvl="0" marL="228600" rtl="0" algn="l">
              <a:lnSpc>
                <a:spcPct val="90000"/>
              </a:lnSpc>
              <a:spcBef>
                <a:spcPts val="1000"/>
              </a:spcBef>
              <a:spcAft>
                <a:spcPts val="0"/>
              </a:spcAft>
              <a:buClr>
                <a:schemeClr val="dk1"/>
              </a:buClr>
              <a:buSzPts val="2800"/>
              <a:buChar char="•"/>
            </a:pPr>
            <a:r>
              <a:rPr lang="en-US"/>
              <a:t>Complex, multi-layered “deep neural networks” are built to allow data to be passed between nodes (like neurons) in highly connected ways. The result is a non-linear transformation of the data that is increasingly abstract.</a:t>
            </a:r>
            <a:endParaRPr/>
          </a:p>
        </p:txBody>
      </p:sp>
      <p:sp>
        <p:nvSpPr>
          <p:cNvPr id="688" name="Google Shape;688;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689" name="Google Shape;689;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690" name="Google Shape;690;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1E4E79"/>
              </a:buClr>
              <a:buSzPts val="4400"/>
              <a:buFont typeface="Calibri"/>
              <a:buNone/>
            </a:pPr>
            <a:r>
              <a:rPr lang="en-US">
                <a:solidFill>
                  <a:srgbClr val="1E4E79"/>
                </a:solidFill>
              </a:rPr>
              <a:t>Example : DL</a:t>
            </a:r>
            <a:br>
              <a:rPr lang="en-US">
                <a:solidFill>
                  <a:srgbClr val="1E4E79"/>
                </a:solidFill>
              </a:rPr>
            </a:br>
            <a:r>
              <a:rPr lang="en-US">
                <a:solidFill>
                  <a:srgbClr val="FF0000"/>
                </a:solidFill>
              </a:rPr>
              <a:t>Pattern Recognition</a:t>
            </a:r>
            <a:endParaRPr/>
          </a:p>
        </p:txBody>
      </p:sp>
      <p:sp>
        <p:nvSpPr>
          <p:cNvPr id="696" name="Google Shape;696;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solidFill>
                  <a:srgbClr val="1E4E79"/>
                </a:solidFill>
                <a:latin typeface="Arial"/>
                <a:ea typeface="Arial"/>
                <a:cs typeface="Arial"/>
                <a:sym typeface="Arial"/>
              </a:rPr>
              <a:t>2/13/2024</a:t>
            </a:r>
            <a:endParaRPr sz="1400">
              <a:solidFill>
                <a:srgbClr val="1E4E79"/>
              </a:solidFill>
              <a:latin typeface="Arial"/>
              <a:ea typeface="Arial"/>
              <a:cs typeface="Arial"/>
              <a:sym typeface="Arial"/>
            </a:endParaRPr>
          </a:p>
        </p:txBody>
      </p:sp>
      <p:sp>
        <p:nvSpPr>
          <p:cNvPr id="697" name="Google Shape;697;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sz="1400">
                <a:solidFill>
                  <a:srgbClr val="1E4E79"/>
                </a:solidFill>
                <a:latin typeface="Arial"/>
                <a:ea typeface="Arial"/>
                <a:cs typeface="Arial"/>
                <a:sym typeface="Arial"/>
              </a:rPr>
              <a:t>‹#›</a:t>
            </a:fld>
            <a:endParaRPr sz="1400">
              <a:solidFill>
                <a:srgbClr val="1E4E79"/>
              </a:solidFill>
              <a:latin typeface="Arial"/>
              <a:ea typeface="Arial"/>
              <a:cs typeface="Arial"/>
              <a:sym typeface="Arial"/>
            </a:endParaRPr>
          </a:p>
        </p:txBody>
      </p:sp>
      <p:pic>
        <p:nvPicPr>
          <p:cNvPr descr="DL_2.JPG" id="698" name="Google Shape;698;p56"/>
          <p:cNvPicPr preferRelativeResize="0"/>
          <p:nvPr/>
        </p:nvPicPr>
        <p:blipFill rotWithShape="1">
          <a:blip r:embed="rId3">
            <a:alphaModFix/>
          </a:blip>
          <a:srcRect b="0" l="0" r="0" t="0"/>
          <a:stretch/>
        </p:blipFill>
        <p:spPr>
          <a:xfrm>
            <a:off x="3489789" y="1894114"/>
            <a:ext cx="5873891" cy="2899956"/>
          </a:xfrm>
          <a:prstGeom prst="rect">
            <a:avLst/>
          </a:prstGeom>
          <a:noFill/>
          <a:ln>
            <a:noFill/>
          </a:ln>
        </p:spPr>
      </p:pic>
      <p:sp>
        <p:nvSpPr>
          <p:cNvPr id="699" name="Google Shape;699;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5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1E4E79"/>
              </a:buClr>
              <a:buSzPts val="4400"/>
              <a:buFont typeface="Calibri"/>
              <a:buNone/>
            </a:pPr>
            <a:r>
              <a:rPr lang="en-US">
                <a:solidFill>
                  <a:srgbClr val="1E4E79"/>
                </a:solidFill>
              </a:rPr>
              <a:t>Example : DL</a:t>
            </a:r>
            <a:br>
              <a:rPr lang="en-US">
                <a:solidFill>
                  <a:srgbClr val="1E4E79"/>
                </a:solidFill>
              </a:rPr>
            </a:br>
            <a:r>
              <a:rPr lang="en-US">
                <a:solidFill>
                  <a:srgbClr val="FF0000"/>
                </a:solidFill>
              </a:rPr>
              <a:t> Object Recognition</a:t>
            </a:r>
            <a:endParaRPr>
              <a:solidFill>
                <a:srgbClr val="1E4E79"/>
              </a:solidFill>
            </a:endParaRPr>
          </a:p>
        </p:txBody>
      </p:sp>
      <p:sp>
        <p:nvSpPr>
          <p:cNvPr id="705" name="Google Shape;705;p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solidFill>
                  <a:srgbClr val="1E4E79"/>
                </a:solidFill>
                <a:latin typeface="Arial"/>
                <a:ea typeface="Arial"/>
                <a:cs typeface="Arial"/>
                <a:sym typeface="Arial"/>
              </a:rPr>
              <a:t>2/13/2024</a:t>
            </a:r>
            <a:endParaRPr sz="1400">
              <a:solidFill>
                <a:srgbClr val="1E4E79"/>
              </a:solidFill>
              <a:latin typeface="Arial"/>
              <a:ea typeface="Arial"/>
              <a:cs typeface="Arial"/>
              <a:sym typeface="Arial"/>
            </a:endParaRPr>
          </a:p>
        </p:txBody>
      </p:sp>
      <p:sp>
        <p:nvSpPr>
          <p:cNvPr id="706" name="Google Shape;706;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sz="1400">
                <a:solidFill>
                  <a:srgbClr val="1E4E79"/>
                </a:solidFill>
                <a:latin typeface="Arial"/>
                <a:ea typeface="Arial"/>
                <a:cs typeface="Arial"/>
                <a:sym typeface="Arial"/>
              </a:rPr>
              <a:t>‹#›</a:t>
            </a:fld>
            <a:endParaRPr sz="1400">
              <a:solidFill>
                <a:srgbClr val="1E4E79"/>
              </a:solidFill>
              <a:latin typeface="Arial"/>
              <a:ea typeface="Arial"/>
              <a:cs typeface="Arial"/>
              <a:sym typeface="Arial"/>
            </a:endParaRPr>
          </a:p>
        </p:txBody>
      </p:sp>
      <p:pic>
        <p:nvPicPr>
          <p:cNvPr descr="DL_3.JPG" id="707" name="Google Shape;707;p57"/>
          <p:cNvPicPr preferRelativeResize="0"/>
          <p:nvPr/>
        </p:nvPicPr>
        <p:blipFill rotWithShape="1">
          <a:blip r:embed="rId3">
            <a:alphaModFix/>
          </a:blip>
          <a:srcRect b="0" l="0" r="0" t="0"/>
          <a:stretch/>
        </p:blipFill>
        <p:spPr>
          <a:xfrm>
            <a:off x="608103" y="1864858"/>
            <a:ext cx="2892743" cy="4012514"/>
          </a:xfrm>
          <a:prstGeom prst="rect">
            <a:avLst/>
          </a:prstGeom>
          <a:noFill/>
          <a:ln>
            <a:noFill/>
          </a:ln>
        </p:spPr>
      </p:pic>
      <p:pic>
        <p:nvPicPr>
          <p:cNvPr descr="DL_4.JPG" id="708" name="Google Shape;708;p57"/>
          <p:cNvPicPr preferRelativeResize="0"/>
          <p:nvPr/>
        </p:nvPicPr>
        <p:blipFill rotWithShape="1">
          <a:blip r:embed="rId4">
            <a:alphaModFix/>
          </a:blip>
          <a:srcRect b="0" l="0" r="0" t="0"/>
          <a:stretch/>
        </p:blipFill>
        <p:spPr>
          <a:xfrm>
            <a:off x="3884158" y="2191022"/>
            <a:ext cx="7584765" cy="3386818"/>
          </a:xfrm>
          <a:prstGeom prst="rect">
            <a:avLst/>
          </a:prstGeom>
          <a:noFill/>
          <a:ln>
            <a:noFill/>
          </a:ln>
        </p:spPr>
      </p:pic>
      <p:sp>
        <p:nvSpPr>
          <p:cNvPr id="709" name="Google Shape;709;p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5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1E4E79"/>
              </a:buClr>
              <a:buSzPts val="4400"/>
              <a:buFont typeface="Calibri"/>
              <a:buNone/>
            </a:pPr>
            <a:r>
              <a:rPr lang="en-US">
                <a:solidFill>
                  <a:srgbClr val="1E4E79"/>
                </a:solidFill>
              </a:rPr>
              <a:t>Ml vs  DL</a:t>
            </a:r>
            <a:br>
              <a:rPr lang="en-US">
                <a:solidFill>
                  <a:srgbClr val="1E4E79"/>
                </a:solidFill>
              </a:rPr>
            </a:br>
            <a:r>
              <a:rPr lang="en-US">
                <a:solidFill>
                  <a:srgbClr val="FF0000"/>
                </a:solidFill>
              </a:rPr>
              <a:t> Deep Learning</a:t>
            </a:r>
            <a:r>
              <a:rPr b="1" lang="en-US">
                <a:solidFill>
                  <a:srgbClr val="FF0000"/>
                </a:solidFill>
              </a:rPr>
              <a:t> IS </a:t>
            </a:r>
            <a:r>
              <a:rPr lang="en-US">
                <a:solidFill>
                  <a:srgbClr val="FF0000"/>
                </a:solidFill>
              </a:rPr>
              <a:t>Machine Learning </a:t>
            </a:r>
            <a:endParaRPr/>
          </a:p>
        </p:txBody>
      </p:sp>
      <p:sp>
        <p:nvSpPr>
          <p:cNvPr id="715" name="Google Shape;715;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solidFill>
                  <a:srgbClr val="1E4E79"/>
                </a:solidFill>
                <a:latin typeface="Arial"/>
                <a:ea typeface="Arial"/>
                <a:cs typeface="Arial"/>
                <a:sym typeface="Arial"/>
              </a:rPr>
              <a:t>2/13/2024</a:t>
            </a:r>
            <a:endParaRPr sz="1400">
              <a:solidFill>
                <a:srgbClr val="1E4E79"/>
              </a:solidFill>
              <a:latin typeface="Arial"/>
              <a:ea typeface="Arial"/>
              <a:cs typeface="Arial"/>
              <a:sym typeface="Arial"/>
            </a:endParaRPr>
          </a:p>
        </p:txBody>
      </p:sp>
      <p:sp>
        <p:nvSpPr>
          <p:cNvPr id="716" name="Google Shape;716;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sz="1400">
                <a:solidFill>
                  <a:srgbClr val="1E4E79"/>
                </a:solidFill>
                <a:latin typeface="Arial"/>
                <a:ea typeface="Arial"/>
                <a:cs typeface="Arial"/>
                <a:sym typeface="Arial"/>
              </a:rPr>
              <a:t>‹#›</a:t>
            </a:fld>
            <a:endParaRPr sz="1400">
              <a:solidFill>
                <a:srgbClr val="1E4E79"/>
              </a:solidFill>
              <a:latin typeface="Arial"/>
              <a:ea typeface="Arial"/>
              <a:cs typeface="Arial"/>
              <a:sym typeface="Arial"/>
            </a:endParaRPr>
          </a:p>
        </p:txBody>
      </p:sp>
      <p:pic>
        <p:nvPicPr>
          <p:cNvPr descr="ML vs DL" id="717" name="Google Shape;717;p58"/>
          <p:cNvPicPr preferRelativeResize="0"/>
          <p:nvPr>
            <p:ph idx="1" type="body"/>
          </p:nvPr>
        </p:nvPicPr>
        <p:blipFill rotWithShape="1">
          <a:blip r:embed="rId3">
            <a:alphaModFix/>
          </a:blip>
          <a:srcRect b="0" l="0" r="0" t="0"/>
          <a:stretch/>
        </p:blipFill>
        <p:spPr>
          <a:xfrm>
            <a:off x="2204720" y="1691005"/>
            <a:ext cx="7904480" cy="4693285"/>
          </a:xfrm>
          <a:prstGeom prst="rect">
            <a:avLst/>
          </a:prstGeom>
          <a:noFill/>
          <a:ln>
            <a:noFill/>
          </a:ln>
        </p:spPr>
      </p:pic>
      <p:sp>
        <p:nvSpPr>
          <p:cNvPr id="718" name="Google Shape;718;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59"/>
          <p:cNvSpPr txBox="1"/>
          <p:nvPr>
            <p:ph type="title"/>
          </p:nvPr>
        </p:nvSpPr>
        <p:spPr>
          <a:xfrm>
            <a:off x="849630" y="165100"/>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1E4E79"/>
              </a:buClr>
              <a:buSzPts val="4400"/>
              <a:buFont typeface="Calibri"/>
              <a:buNone/>
            </a:pPr>
            <a:r>
              <a:rPr lang="en-US">
                <a:solidFill>
                  <a:srgbClr val="1E4E79"/>
                </a:solidFill>
              </a:rPr>
              <a:t>Ml vs  DL</a:t>
            </a:r>
            <a:br>
              <a:rPr lang="en-US">
                <a:solidFill>
                  <a:srgbClr val="1E4E79"/>
                </a:solidFill>
              </a:rPr>
            </a:br>
            <a:r>
              <a:rPr lang="en-US">
                <a:solidFill>
                  <a:srgbClr val="FF0000"/>
                </a:solidFill>
              </a:rPr>
              <a:t> Data Dependency</a:t>
            </a:r>
            <a:endParaRPr/>
          </a:p>
        </p:txBody>
      </p:sp>
      <p:sp>
        <p:nvSpPr>
          <p:cNvPr id="724" name="Google Shape;724;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solidFill>
                  <a:srgbClr val="1E4E79"/>
                </a:solidFill>
                <a:latin typeface="Arial"/>
                <a:ea typeface="Arial"/>
                <a:cs typeface="Arial"/>
                <a:sym typeface="Arial"/>
              </a:rPr>
              <a:t>2/13/2024</a:t>
            </a:r>
            <a:endParaRPr sz="1400">
              <a:solidFill>
                <a:srgbClr val="1E4E79"/>
              </a:solidFill>
              <a:latin typeface="Arial"/>
              <a:ea typeface="Arial"/>
              <a:cs typeface="Arial"/>
              <a:sym typeface="Arial"/>
            </a:endParaRPr>
          </a:p>
        </p:txBody>
      </p:sp>
      <p:sp>
        <p:nvSpPr>
          <p:cNvPr id="725" name="Google Shape;725;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sz="1400">
                <a:solidFill>
                  <a:srgbClr val="1E4E79"/>
                </a:solidFill>
                <a:latin typeface="Arial"/>
                <a:ea typeface="Arial"/>
                <a:cs typeface="Arial"/>
                <a:sym typeface="Arial"/>
              </a:rPr>
              <a:t>‹#›</a:t>
            </a:fld>
            <a:endParaRPr sz="1400">
              <a:solidFill>
                <a:srgbClr val="1E4E79"/>
              </a:solidFill>
              <a:latin typeface="Arial"/>
              <a:ea typeface="Arial"/>
              <a:cs typeface="Arial"/>
              <a:sym typeface="Arial"/>
            </a:endParaRPr>
          </a:p>
        </p:txBody>
      </p:sp>
      <p:pic>
        <p:nvPicPr>
          <p:cNvPr descr="DL_5.JPG" id="726" name="Google Shape;726;p59"/>
          <p:cNvPicPr preferRelativeResize="0"/>
          <p:nvPr/>
        </p:nvPicPr>
        <p:blipFill rotWithShape="1">
          <a:blip r:embed="rId3">
            <a:alphaModFix/>
          </a:blip>
          <a:srcRect b="0" l="0" r="0" t="0"/>
          <a:stretch/>
        </p:blipFill>
        <p:spPr>
          <a:xfrm>
            <a:off x="2994660" y="1490980"/>
            <a:ext cx="7256145" cy="4648835"/>
          </a:xfrm>
          <a:prstGeom prst="rect">
            <a:avLst/>
          </a:prstGeom>
          <a:noFill/>
          <a:ln>
            <a:noFill/>
          </a:ln>
        </p:spPr>
      </p:pic>
      <p:sp>
        <p:nvSpPr>
          <p:cNvPr id="727" name="Google Shape;727;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1E4E79"/>
              </a:buClr>
              <a:buSzPts val="4400"/>
              <a:buFont typeface="Calibri"/>
              <a:buNone/>
            </a:pPr>
            <a:r>
              <a:rPr lang="en-US">
                <a:solidFill>
                  <a:srgbClr val="1E4E79"/>
                </a:solidFill>
              </a:rPr>
              <a:t>Ml vs  DL</a:t>
            </a:r>
            <a:br>
              <a:rPr lang="en-US">
                <a:solidFill>
                  <a:srgbClr val="1E4E79"/>
                </a:solidFill>
              </a:rPr>
            </a:br>
            <a:r>
              <a:rPr lang="en-US">
                <a:solidFill>
                  <a:srgbClr val="FF0000"/>
                </a:solidFill>
              </a:rPr>
              <a:t> Hardware Dependency</a:t>
            </a:r>
            <a:endParaRPr/>
          </a:p>
        </p:txBody>
      </p:sp>
      <p:sp>
        <p:nvSpPr>
          <p:cNvPr id="733" name="Google Shape;733;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solidFill>
                  <a:srgbClr val="1E4E79"/>
                </a:solidFill>
                <a:latin typeface="Arial"/>
                <a:ea typeface="Arial"/>
                <a:cs typeface="Arial"/>
                <a:sym typeface="Arial"/>
              </a:rPr>
              <a:t>2/13/2024</a:t>
            </a:r>
            <a:endParaRPr sz="1400">
              <a:solidFill>
                <a:srgbClr val="1E4E79"/>
              </a:solidFill>
              <a:latin typeface="Arial"/>
              <a:ea typeface="Arial"/>
              <a:cs typeface="Arial"/>
              <a:sym typeface="Arial"/>
            </a:endParaRPr>
          </a:p>
        </p:txBody>
      </p:sp>
      <p:sp>
        <p:nvSpPr>
          <p:cNvPr id="734" name="Google Shape;734;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sz="1400">
                <a:solidFill>
                  <a:srgbClr val="1E4E79"/>
                </a:solidFill>
                <a:latin typeface="Arial"/>
                <a:ea typeface="Arial"/>
                <a:cs typeface="Arial"/>
                <a:sym typeface="Arial"/>
              </a:rPr>
              <a:t>‹#›</a:t>
            </a:fld>
            <a:endParaRPr sz="1400">
              <a:solidFill>
                <a:srgbClr val="1E4E79"/>
              </a:solidFill>
              <a:latin typeface="Arial"/>
              <a:ea typeface="Arial"/>
              <a:cs typeface="Arial"/>
              <a:sym typeface="Arial"/>
            </a:endParaRPr>
          </a:p>
        </p:txBody>
      </p:sp>
      <p:pic>
        <p:nvPicPr>
          <p:cNvPr descr="DL_6.jpg" id="735" name="Google Shape;735;p60"/>
          <p:cNvPicPr preferRelativeResize="0"/>
          <p:nvPr/>
        </p:nvPicPr>
        <p:blipFill rotWithShape="1">
          <a:blip r:embed="rId3">
            <a:alphaModFix/>
          </a:blip>
          <a:srcRect b="0" l="0" r="0" t="0"/>
          <a:stretch/>
        </p:blipFill>
        <p:spPr>
          <a:xfrm>
            <a:off x="623830" y="1861560"/>
            <a:ext cx="6473825" cy="3625215"/>
          </a:xfrm>
          <a:prstGeom prst="rect">
            <a:avLst/>
          </a:prstGeom>
          <a:noFill/>
          <a:ln>
            <a:noFill/>
          </a:ln>
        </p:spPr>
      </p:pic>
      <p:sp>
        <p:nvSpPr>
          <p:cNvPr id="736" name="Google Shape;736;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737" name="Google Shape;737;p60"/>
          <p:cNvSpPr txBox="1"/>
          <p:nvPr/>
        </p:nvSpPr>
        <p:spPr>
          <a:xfrm>
            <a:off x="623825" y="5741575"/>
            <a:ext cx="10460400" cy="36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Calibri"/>
                <a:ea typeface="Calibri"/>
                <a:cs typeface="Calibri"/>
                <a:sym typeface="Calibri"/>
              </a:rPr>
              <a:t>URL : https://www.databasemart.com/blog/best-gpus-for-ai-and-deep-learning-2025?srsltid=AfmBOor_xbUjRBCYaMsHJ65mey5jmTqY3ylLh2v7Xvbao8_c2b7ZR6nr</a:t>
            </a:r>
            <a:endParaRPr b="0" i="0" sz="800" u="none" cap="none" strike="noStrike">
              <a:solidFill>
                <a:schemeClr val="dk1"/>
              </a:solidFill>
              <a:latin typeface="Calibri"/>
              <a:ea typeface="Calibri"/>
              <a:cs typeface="Calibri"/>
              <a:sym typeface="Calibri"/>
            </a:endParaRPr>
          </a:p>
        </p:txBody>
      </p:sp>
      <p:pic>
        <p:nvPicPr>
          <p:cNvPr id="738" name="Google Shape;738;p60"/>
          <p:cNvPicPr preferRelativeResize="0"/>
          <p:nvPr/>
        </p:nvPicPr>
        <p:blipFill rotWithShape="1">
          <a:blip r:embed="rId4">
            <a:alphaModFix/>
          </a:blip>
          <a:srcRect b="0" l="0" r="0" t="0"/>
          <a:stretch/>
        </p:blipFill>
        <p:spPr>
          <a:xfrm>
            <a:off x="7299905" y="1745813"/>
            <a:ext cx="4672343" cy="374608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228" name="Google Shape;228;p6"/>
          <p:cNvPicPr preferRelativeResize="0"/>
          <p:nvPr/>
        </p:nvPicPr>
        <p:blipFill rotWithShape="1">
          <a:blip r:embed="rId3">
            <a:alphaModFix/>
          </a:blip>
          <a:srcRect b="0" l="0" r="0" t="0"/>
          <a:stretch/>
        </p:blipFill>
        <p:spPr>
          <a:xfrm>
            <a:off x="1170863" y="304800"/>
            <a:ext cx="9850264" cy="60515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61"/>
          <p:cNvSpPr txBox="1"/>
          <p:nvPr>
            <p:ph type="title"/>
          </p:nvPr>
        </p:nvSpPr>
        <p:spPr>
          <a:xfrm>
            <a:off x="635175" y="26570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What is VRAM in GPUs?</a:t>
            </a:r>
            <a:endParaRPr/>
          </a:p>
        </p:txBody>
      </p:sp>
      <p:sp>
        <p:nvSpPr>
          <p:cNvPr id="745" name="Google Shape;745;p61"/>
          <p:cNvSpPr txBox="1"/>
          <p:nvPr>
            <p:ph idx="1" type="body"/>
          </p:nvPr>
        </p:nvSpPr>
        <p:spPr>
          <a:xfrm>
            <a:off x="635175" y="1591400"/>
            <a:ext cx="111072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a:t>VRAM = </a:t>
            </a:r>
            <a:r>
              <a:rPr lang="en-US">
                <a:highlight>
                  <a:srgbClr val="00FF00"/>
                </a:highlight>
              </a:rPr>
              <a:t>GPU memory.</a:t>
            </a:r>
            <a:endParaRPr>
              <a:highlight>
                <a:srgbClr val="00FF00"/>
              </a:highlight>
            </a:endParaRPr>
          </a:p>
          <a:p>
            <a:pPr indent="0" lvl="0" marL="0" rtl="0" algn="l">
              <a:lnSpc>
                <a:spcPct val="90000"/>
              </a:lnSpc>
              <a:spcBef>
                <a:spcPts val="1000"/>
              </a:spcBef>
              <a:spcAft>
                <a:spcPts val="0"/>
              </a:spcAft>
              <a:buSzPts val="1800"/>
              <a:buNone/>
            </a:pPr>
            <a:r>
              <a:t/>
            </a:r>
            <a:endParaRPr/>
          </a:p>
          <a:p>
            <a:pPr indent="0" lvl="0" marL="0" rtl="0" algn="l">
              <a:lnSpc>
                <a:spcPct val="90000"/>
              </a:lnSpc>
              <a:spcBef>
                <a:spcPts val="1000"/>
              </a:spcBef>
              <a:spcAft>
                <a:spcPts val="0"/>
              </a:spcAft>
              <a:buSzPts val="1800"/>
              <a:buNone/>
            </a:pPr>
            <a:r>
              <a:rPr lang="en-US"/>
              <a:t>It stores model parameters, activations (intermediate results), gradients, and the input batch during training.</a:t>
            </a:r>
            <a:endParaRPr/>
          </a:p>
          <a:p>
            <a:pPr indent="0" lvl="0" marL="0" rtl="0" algn="l">
              <a:lnSpc>
                <a:spcPct val="90000"/>
              </a:lnSpc>
              <a:spcBef>
                <a:spcPts val="1000"/>
              </a:spcBef>
              <a:spcAft>
                <a:spcPts val="0"/>
              </a:spcAft>
              <a:buSzPts val="1800"/>
              <a:buNone/>
            </a:pPr>
            <a:r>
              <a:t/>
            </a:r>
            <a:endParaRPr/>
          </a:p>
          <a:p>
            <a:pPr indent="0" lvl="0" marL="0" rtl="0" algn="l">
              <a:lnSpc>
                <a:spcPct val="90000"/>
              </a:lnSpc>
              <a:spcBef>
                <a:spcPts val="1000"/>
              </a:spcBef>
              <a:spcAft>
                <a:spcPts val="0"/>
              </a:spcAft>
              <a:buSzPts val="1800"/>
              <a:buNone/>
            </a:pPr>
            <a:r>
              <a:rPr lang="en-US"/>
              <a:t>If VRAM runs out → training crashes with an Out of Memory </a:t>
            </a:r>
            <a:r>
              <a:rPr lang="en-US">
                <a:highlight>
                  <a:srgbClr val="FF9900"/>
                </a:highlight>
              </a:rPr>
              <a:t>(OOM) error.</a:t>
            </a:r>
            <a:endParaRPr>
              <a:highlight>
                <a:srgbClr val="FF9900"/>
              </a:highlight>
            </a:endParaRPr>
          </a:p>
        </p:txBody>
      </p:sp>
      <p:sp>
        <p:nvSpPr>
          <p:cNvPr id="746" name="Google Shape;746;p6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6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What is Floating Point?</a:t>
            </a:r>
            <a:endParaRPr/>
          </a:p>
        </p:txBody>
      </p:sp>
      <p:sp>
        <p:nvSpPr>
          <p:cNvPr id="753" name="Google Shape;753;p62"/>
          <p:cNvSpPr txBox="1"/>
          <p:nvPr>
            <p:ph idx="1" type="body"/>
          </p:nvPr>
        </p:nvSpPr>
        <p:spPr>
          <a:xfrm>
            <a:off x="838200" y="1825625"/>
            <a:ext cx="10841700" cy="1119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a:t>A way to represent real numbers in computers (like decimals, fractions).</a:t>
            </a:r>
            <a:endParaRPr/>
          </a:p>
          <a:p>
            <a:pPr indent="0" lvl="0" marL="0" rtl="0" algn="l">
              <a:lnSpc>
                <a:spcPct val="90000"/>
              </a:lnSpc>
              <a:spcBef>
                <a:spcPts val="1000"/>
              </a:spcBef>
              <a:spcAft>
                <a:spcPts val="0"/>
              </a:spcAft>
              <a:buSzPts val="1800"/>
              <a:buNone/>
            </a:pPr>
            <a:r>
              <a:rPr lang="en-US"/>
              <a:t>Defined by bit width → more bits = higher precision &amp; range.</a:t>
            </a:r>
            <a:endParaRPr/>
          </a:p>
        </p:txBody>
      </p:sp>
      <p:sp>
        <p:nvSpPr>
          <p:cNvPr id="754" name="Google Shape;754;p6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graphicFrame>
        <p:nvGraphicFramePr>
          <p:cNvPr id="755" name="Google Shape;755;p62"/>
          <p:cNvGraphicFramePr/>
          <p:nvPr/>
        </p:nvGraphicFramePr>
        <p:xfrm>
          <a:off x="838200" y="3282725"/>
          <a:ext cx="3000000" cy="3000000"/>
        </p:xfrm>
        <a:graphic>
          <a:graphicData uri="http://schemas.openxmlformats.org/drawingml/2006/table">
            <a:tbl>
              <a:tblPr>
                <a:noFill/>
                <a:tableStyleId>{554DE081-8603-4B2D-94D7-28E926CCE0A7}</a:tableStyleId>
              </a:tblPr>
              <a:tblGrid>
                <a:gridCol w="2209275"/>
                <a:gridCol w="791550"/>
                <a:gridCol w="1892075"/>
                <a:gridCol w="5622700"/>
              </a:tblGrid>
              <a:tr h="139700">
                <a:tc>
                  <a:txBody>
                    <a:bodyPr/>
                    <a:lstStyle/>
                    <a:p>
                      <a:pPr indent="0" lvl="0" marL="0" marR="0" rtl="0" algn="ctr">
                        <a:lnSpc>
                          <a:spcPct val="115000"/>
                        </a:lnSpc>
                        <a:spcBef>
                          <a:spcPts val="0"/>
                        </a:spcBef>
                        <a:spcAft>
                          <a:spcPts val="0"/>
                        </a:spcAft>
                        <a:buClr>
                          <a:srgbClr val="000000"/>
                        </a:buClr>
                        <a:buSzPts val="1100"/>
                        <a:buFont typeface="Arial"/>
                        <a:buNone/>
                      </a:pPr>
                      <a:r>
                        <a:rPr b="1" lang="en-US" u="none" cap="none" strike="noStrike"/>
                        <a:t>Precision</a:t>
                      </a:r>
                      <a:endParaRPr b="1" u="none" cap="none" strike="noStrike"/>
                    </a:p>
                  </a:txBody>
                  <a:tcPr marT="91425" marB="91425" marR="91425" marL="91425"/>
                </a:tc>
                <a:tc>
                  <a:txBody>
                    <a:bodyPr/>
                    <a:lstStyle/>
                    <a:p>
                      <a:pPr indent="0" lvl="0" marL="0" marR="0" rtl="0" algn="ctr">
                        <a:lnSpc>
                          <a:spcPct val="115000"/>
                        </a:lnSpc>
                        <a:spcBef>
                          <a:spcPts val="0"/>
                        </a:spcBef>
                        <a:spcAft>
                          <a:spcPts val="0"/>
                        </a:spcAft>
                        <a:buClr>
                          <a:srgbClr val="000000"/>
                        </a:buClr>
                        <a:buSzPts val="1100"/>
                        <a:buFont typeface="Arial"/>
                        <a:buNone/>
                      </a:pPr>
                      <a:r>
                        <a:rPr b="1" lang="en-US" u="none" cap="none" strike="noStrike"/>
                        <a:t>Bits</a:t>
                      </a:r>
                      <a:endParaRPr b="1" u="none" cap="none" strike="noStrike"/>
                    </a:p>
                  </a:txBody>
                  <a:tcPr marT="91425" marB="91425" marR="91425" marL="91425"/>
                </a:tc>
                <a:tc>
                  <a:txBody>
                    <a:bodyPr/>
                    <a:lstStyle/>
                    <a:p>
                      <a:pPr indent="0" lvl="0" marL="0" marR="0" rtl="0" algn="ctr">
                        <a:lnSpc>
                          <a:spcPct val="115000"/>
                        </a:lnSpc>
                        <a:spcBef>
                          <a:spcPts val="0"/>
                        </a:spcBef>
                        <a:spcAft>
                          <a:spcPts val="0"/>
                        </a:spcAft>
                        <a:buClr>
                          <a:srgbClr val="000000"/>
                        </a:buClr>
                        <a:buSzPts val="1100"/>
                        <a:buFont typeface="Arial"/>
                        <a:buNone/>
                      </a:pPr>
                      <a:r>
                        <a:rPr b="1" lang="en-US" u="none" cap="none" strike="noStrike"/>
                        <a:t>Value Range</a:t>
                      </a:r>
                      <a:endParaRPr b="1" u="none" cap="none" strike="noStrike"/>
                    </a:p>
                  </a:txBody>
                  <a:tcPr marT="91425" marB="91425" marR="91425" marL="91425"/>
                </a:tc>
                <a:tc>
                  <a:txBody>
                    <a:bodyPr/>
                    <a:lstStyle/>
                    <a:p>
                      <a:pPr indent="0" lvl="0" marL="0" marR="0" rtl="0" algn="ctr">
                        <a:lnSpc>
                          <a:spcPct val="115000"/>
                        </a:lnSpc>
                        <a:spcBef>
                          <a:spcPts val="0"/>
                        </a:spcBef>
                        <a:spcAft>
                          <a:spcPts val="0"/>
                        </a:spcAft>
                        <a:buClr>
                          <a:srgbClr val="000000"/>
                        </a:buClr>
                        <a:buSzPts val="1100"/>
                        <a:buFont typeface="Arial"/>
                        <a:buNone/>
                      </a:pPr>
                      <a:r>
                        <a:rPr b="1" lang="en-US" u="none" cap="none" strike="noStrike"/>
                        <a:t>Typical Use</a:t>
                      </a:r>
                      <a:endParaRPr b="1" u="none" cap="none" strike="noStrike"/>
                    </a:p>
                  </a:txBody>
                  <a:tcPr marT="91425" marB="91425" marR="91425" marL="91425"/>
                </a:tc>
              </a:tr>
              <a:tr h="177800">
                <a:tc>
                  <a:txBody>
                    <a:bodyPr/>
                    <a:lstStyle/>
                    <a:p>
                      <a:pPr indent="0" lvl="0" marL="0" marR="0" rtl="0" algn="l">
                        <a:lnSpc>
                          <a:spcPct val="100000"/>
                        </a:lnSpc>
                        <a:spcBef>
                          <a:spcPts val="0"/>
                        </a:spcBef>
                        <a:spcAft>
                          <a:spcPts val="0"/>
                        </a:spcAft>
                        <a:buClr>
                          <a:srgbClr val="000000"/>
                        </a:buClr>
                        <a:buSzPts val="1100"/>
                        <a:buFont typeface="Arial"/>
                        <a:buNone/>
                      </a:pPr>
                      <a:r>
                        <a:rPr b="1" lang="en-US" u="none" cap="none" strike="noStrike"/>
                        <a:t>FP32</a:t>
                      </a:r>
                      <a:r>
                        <a:rPr lang="en-US" u="none" cap="none" strike="noStrike"/>
                        <a:t> (Single precision)</a:t>
                      </a:r>
                      <a:endParaRPr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700" u="none" cap="none" strike="noStrike"/>
                        <a:t>32</a:t>
                      </a:r>
                      <a:endParaRPr sz="1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700" u="none" cap="none" strike="noStrike"/>
                        <a:t>~3.4 × 10^38</a:t>
                      </a:r>
                      <a:endParaRPr sz="1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700" u="none" cap="none" strike="noStrike"/>
                        <a:t>Standard training, older GPUs</a:t>
                      </a:r>
                      <a:endParaRPr sz="1700" u="none" cap="none" strike="noStrike"/>
                    </a:p>
                  </a:txBody>
                  <a:tcPr marT="91425" marB="91425" marR="91425" marL="91425"/>
                </a:tc>
              </a:tr>
              <a:tr h="177800">
                <a:tc>
                  <a:txBody>
                    <a:bodyPr/>
                    <a:lstStyle/>
                    <a:p>
                      <a:pPr indent="0" lvl="0" marL="0" marR="0" rtl="0" algn="l">
                        <a:lnSpc>
                          <a:spcPct val="100000"/>
                        </a:lnSpc>
                        <a:spcBef>
                          <a:spcPts val="0"/>
                        </a:spcBef>
                        <a:spcAft>
                          <a:spcPts val="0"/>
                        </a:spcAft>
                        <a:buClr>
                          <a:srgbClr val="000000"/>
                        </a:buClr>
                        <a:buSzPts val="1100"/>
                        <a:buFont typeface="Arial"/>
                        <a:buNone/>
                      </a:pPr>
                      <a:r>
                        <a:rPr b="1" lang="en-US" u="none" cap="none" strike="noStrike"/>
                        <a:t>FP16</a:t>
                      </a:r>
                      <a:r>
                        <a:rPr lang="en-US" u="none" cap="none" strike="noStrike"/>
                        <a:t> (Half precision)</a:t>
                      </a:r>
                      <a:endParaRPr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700" u="none" cap="none" strike="noStrike"/>
                        <a:t>16</a:t>
                      </a:r>
                      <a:endParaRPr sz="1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700" u="none" cap="none" strike="noStrike"/>
                        <a:t>~6.5 × 10^4</a:t>
                      </a:r>
                      <a:endParaRPr sz="1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700" u="none" cap="none" strike="noStrike"/>
                        <a:t>Faster training, saves VRAM</a:t>
                      </a:r>
                      <a:endParaRPr sz="1700" u="none" cap="none" strike="noStrike"/>
                    </a:p>
                  </a:txBody>
                  <a:tcPr marT="91425" marB="91425" marR="91425" marL="91425"/>
                </a:tc>
              </a:tr>
              <a:tr h="177800">
                <a:tc>
                  <a:txBody>
                    <a:bodyPr/>
                    <a:lstStyle/>
                    <a:p>
                      <a:pPr indent="0" lvl="0" marL="0" marR="0" rtl="0" algn="l">
                        <a:lnSpc>
                          <a:spcPct val="100000"/>
                        </a:lnSpc>
                        <a:spcBef>
                          <a:spcPts val="0"/>
                        </a:spcBef>
                        <a:spcAft>
                          <a:spcPts val="0"/>
                        </a:spcAft>
                        <a:buClr>
                          <a:srgbClr val="000000"/>
                        </a:buClr>
                        <a:buSzPts val="1100"/>
                        <a:buFont typeface="Arial"/>
                        <a:buNone/>
                      </a:pPr>
                      <a:r>
                        <a:rPr b="1" lang="en-US" u="none" cap="none" strike="noStrike"/>
                        <a:t>BF16</a:t>
                      </a:r>
                      <a:r>
                        <a:rPr lang="en-US" u="none" cap="none" strike="noStrike"/>
                        <a:t> (bfloat16)</a:t>
                      </a:r>
                      <a:endParaRPr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700" u="none" cap="none" strike="noStrike"/>
                        <a:t>16</a:t>
                      </a:r>
                      <a:endParaRPr sz="1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700" u="none" cap="none" strike="noStrike"/>
                        <a:t>~3.4 × 10^38</a:t>
                      </a:r>
                      <a:endParaRPr sz="1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700" u="none" cap="none" strike="noStrike"/>
                        <a:t>Keeps FP32 range, less precision</a:t>
                      </a:r>
                      <a:endParaRPr sz="1700" u="none" cap="none" strike="noStrike"/>
                    </a:p>
                  </a:txBody>
                  <a:tcPr marT="91425" marB="91425" marR="91425" marL="91425"/>
                </a:tc>
              </a:tr>
              <a:tr h="177800">
                <a:tc>
                  <a:txBody>
                    <a:bodyPr/>
                    <a:lstStyle/>
                    <a:p>
                      <a:pPr indent="0" lvl="0" marL="0" marR="0" rtl="0" algn="l">
                        <a:lnSpc>
                          <a:spcPct val="100000"/>
                        </a:lnSpc>
                        <a:spcBef>
                          <a:spcPts val="0"/>
                        </a:spcBef>
                        <a:spcAft>
                          <a:spcPts val="0"/>
                        </a:spcAft>
                        <a:buClr>
                          <a:srgbClr val="000000"/>
                        </a:buClr>
                        <a:buSzPts val="1100"/>
                        <a:buFont typeface="Arial"/>
                        <a:buNone/>
                      </a:pPr>
                      <a:r>
                        <a:rPr b="1" lang="en-US" u="none" cap="none" strike="noStrike"/>
                        <a:t>FP8</a:t>
                      </a:r>
                      <a:endParaRPr b="1"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700" u="none" cap="none" strike="noStrike"/>
                        <a:t>8</a:t>
                      </a:r>
                      <a:endParaRPr sz="1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700" u="none" cap="none" strike="noStrike"/>
                        <a:t>~2 × 10^2</a:t>
                      </a:r>
                      <a:endParaRPr sz="1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700" u="none" cap="none" strike="noStrike"/>
                        <a:t>New (H100 GPUs), huge speed/memory savings</a:t>
                      </a:r>
                      <a:endParaRPr sz="1700" u="none" cap="none" strike="noStrike"/>
                    </a:p>
                  </a:txBody>
                  <a:tcPr marT="91425" marB="91425" marR="91425" marL="91425"/>
                </a:tc>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6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sz="2800"/>
              <a:t>Imagine a restaurant kitchen:</a:t>
            </a:r>
            <a:endParaRPr sz="2800"/>
          </a:p>
          <a:p>
            <a:pPr indent="0" lvl="0" marL="0" rtl="0" algn="l">
              <a:lnSpc>
                <a:spcPct val="90000"/>
              </a:lnSpc>
              <a:spcBef>
                <a:spcPts val="0"/>
              </a:spcBef>
              <a:spcAft>
                <a:spcPts val="0"/>
              </a:spcAft>
              <a:buSzPts val="1800"/>
              <a:buNone/>
            </a:pPr>
            <a:r>
              <a:t/>
            </a:r>
            <a:endParaRPr sz="2800"/>
          </a:p>
        </p:txBody>
      </p:sp>
      <p:sp>
        <p:nvSpPr>
          <p:cNvPr id="762" name="Google Shape;762;p63"/>
          <p:cNvSpPr txBox="1"/>
          <p:nvPr>
            <p:ph idx="1" type="body"/>
          </p:nvPr>
        </p:nvSpPr>
        <p:spPr>
          <a:xfrm>
            <a:off x="708625" y="1526575"/>
            <a:ext cx="6528300" cy="4829700"/>
          </a:xfrm>
          <a:prstGeom prst="rect">
            <a:avLst/>
          </a:prstGeom>
          <a:noFill/>
          <a:ln>
            <a:noFill/>
          </a:ln>
        </p:spPr>
        <p:txBody>
          <a:bodyPr anchorCtr="0" anchor="t" bIns="45700" lIns="91425" spcFirstLastPara="1" rIns="91425" wrap="square" tIns="45700">
            <a:normAutofit fontScale="92500"/>
          </a:bodyPr>
          <a:lstStyle/>
          <a:p>
            <a:pPr indent="0" lvl="0" marL="0" rtl="0" algn="l">
              <a:lnSpc>
                <a:spcPct val="90000"/>
              </a:lnSpc>
              <a:spcBef>
                <a:spcPts val="1000"/>
              </a:spcBef>
              <a:spcAft>
                <a:spcPts val="0"/>
              </a:spcAft>
              <a:buSzPct val="69498"/>
              <a:buNone/>
            </a:pPr>
            <a:r>
              <a:t/>
            </a:r>
            <a:endParaRPr/>
          </a:p>
          <a:p>
            <a:pPr indent="0" lvl="0" marL="0" rtl="0" algn="l">
              <a:lnSpc>
                <a:spcPct val="90000"/>
              </a:lnSpc>
              <a:spcBef>
                <a:spcPts val="1000"/>
              </a:spcBef>
              <a:spcAft>
                <a:spcPts val="0"/>
              </a:spcAft>
              <a:buSzPct val="69498"/>
              <a:buNone/>
            </a:pPr>
            <a:r>
              <a:rPr b="1" lang="en-US"/>
              <a:t>CPU</a:t>
            </a:r>
            <a:r>
              <a:rPr lang="en-US"/>
              <a:t> = 8 expert chefs → very skilled but only 8 people cooking.</a:t>
            </a:r>
            <a:endParaRPr/>
          </a:p>
          <a:p>
            <a:pPr indent="0" lvl="0" marL="0" rtl="0" algn="l">
              <a:lnSpc>
                <a:spcPct val="90000"/>
              </a:lnSpc>
              <a:spcBef>
                <a:spcPts val="1000"/>
              </a:spcBef>
              <a:spcAft>
                <a:spcPts val="0"/>
              </a:spcAft>
              <a:buSzPct val="69498"/>
              <a:buNone/>
            </a:pPr>
            <a:r>
              <a:t/>
            </a:r>
            <a:endParaRPr/>
          </a:p>
          <a:p>
            <a:pPr indent="0" lvl="0" marL="0" rtl="0" algn="l">
              <a:lnSpc>
                <a:spcPct val="90000"/>
              </a:lnSpc>
              <a:spcBef>
                <a:spcPts val="1000"/>
              </a:spcBef>
              <a:spcAft>
                <a:spcPts val="0"/>
              </a:spcAft>
              <a:buSzPct val="69498"/>
              <a:buNone/>
            </a:pPr>
            <a:r>
              <a:rPr b="1" lang="en-US"/>
              <a:t>GPU</a:t>
            </a:r>
            <a:r>
              <a:rPr lang="en-US"/>
              <a:t> with CUDA cores = 10,000 junior cooks → each does a small task, but together finish a giant order very fast.</a:t>
            </a:r>
            <a:endParaRPr/>
          </a:p>
          <a:p>
            <a:pPr indent="0" lvl="0" marL="0" rtl="0" algn="l">
              <a:lnSpc>
                <a:spcPct val="90000"/>
              </a:lnSpc>
              <a:spcBef>
                <a:spcPts val="1000"/>
              </a:spcBef>
              <a:spcAft>
                <a:spcPts val="0"/>
              </a:spcAft>
              <a:buSzPct val="69498"/>
              <a:buNone/>
            </a:pPr>
            <a:r>
              <a:t/>
            </a:r>
            <a:endParaRPr/>
          </a:p>
          <a:p>
            <a:pPr indent="0" lvl="0" marL="0" rtl="0" algn="l">
              <a:lnSpc>
                <a:spcPct val="90000"/>
              </a:lnSpc>
              <a:spcBef>
                <a:spcPts val="1000"/>
              </a:spcBef>
              <a:spcAft>
                <a:spcPts val="0"/>
              </a:spcAft>
              <a:buSzPct val="69498"/>
              <a:buNone/>
            </a:pPr>
            <a:r>
              <a:rPr lang="en-US"/>
              <a:t>Deep learning prefers the many-cooks model → because multiplying huge matrices can be split into thousands of small jobs.</a:t>
            </a:r>
            <a:endParaRPr/>
          </a:p>
        </p:txBody>
      </p:sp>
      <p:sp>
        <p:nvSpPr>
          <p:cNvPr id="763" name="Google Shape;763;p6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764" name="Google Shape;764;p63"/>
          <p:cNvPicPr preferRelativeResize="0"/>
          <p:nvPr/>
        </p:nvPicPr>
        <p:blipFill rotWithShape="1">
          <a:blip r:embed="rId3">
            <a:alphaModFix/>
          </a:blip>
          <a:srcRect b="0" l="0" r="0" t="0"/>
          <a:stretch/>
        </p:blipFill>
        <p:spPr>
          <a:xfrm>
            <a:off x="7439175" y="78900"/>
            <a:ext cx="4650276" cy="2453021"/>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6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What is CUDA?</a:t>
            </a:r>
            <a:endParaRPr/>
          </a:p>
        </p:txBody>
      </p:sp>
      <p:sp>
        <p:nvSpPr>
          <p:cNvPr id="771" name="Google Shape;771;p6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1000"/>
              </a:spcBef>
              <a:spcAft>
                <a:spcPts val="0"/>
              </a:spcAft>
              <a:buSzPct val="69498"/>
              <a:buNone/>
            </a:pPr>
            <a:r>
              <a:rPr lang="en-US"/>
              <a:t>CUDA = </a:t>
            </a:r>
            <a:r>
              <a:rPr b="1" i="1" lang="en-US"/>
              <a:t>Compute Unified Device Architecture.</a:t>
            </a:r>
            <a:endParaRPr b="1" i="1"/>
          </a:p>
          <a:p>
            <a:pPr indent="0" lvl="0" marL="0" rtl="0" algn="l">
              <a:lnSpc>
                <a:spcPct val="90000"/>
              </a:lnSpc>
              <a:spcBef>
                <a:spcPts val="1000"/>
              </a:spcBef>
              <a:spcAft>
                <a:spcPts val="0"/>
              </a:spcAft>
              <a:buSzPct val="69498"/>
              <a:buNone/>
            </a:pPr>
            <a:r>
              <a:t/>
            </a:r>
            <a:endParaRPr/>
          </a:p>
          <a:p>
            <a:pPr indent="0" lvl="0" marL="0" rtl="0" algn="l">
              <a:lnSpc>
                <a:spcPct val="90000"/>
              </a:lnSpc>
              <a:spcBef>
                <a:spcPts val="1000"/>
              </a:spcBef>
              <a:spcAft>
                <a:spcPts val="0"/>
              </a:spcAft>
              <a:buSzPct val="69498"/>
              <a:buNone/>
            </a:pPr>
            <a:r>
              <a:rPr lang="en-US"/>
              <a:t>It’s NVIDIA’s parallel computing platform and API that allows developers to use the GPU for general-purpose computing (not just graphics).</a:t>
            </a:r>
            <a:endParaRPr/>
          </a:p>
          <a:p>
            <a:pPr indent="0" lvl="0" marL="0" rtl="0" algn="l">
              <a:lnSpc>
                <a:spcPct val="90000"/>
              </a:lnSpc>
              <a:spcBef>
                <a:spcPts val="1000"/>
              </a:spcBef>
              <a:spcAft>
                <a:spcPts val="0"/>
              </a:spcAft>
              <a:buSzPct val="69498"/>
              <a:buNone/>
            </a:pPr>
            <a:r>
              <a:t/>
            </a:r>
            <a:endParaRPr/>
          </a:p>
          <a:p>
            <a:pPr indent="0" lvl="0" marL="0" rtl="0" algn="l">
              <a:lnSpc>
                <a:spcPct val="90000"/>
              </a:lnSpc>
              <a:spcBef>
                <a:spcPts val="1000"/>
              </a:spcBef>
              <a:spcAft>
                <a:spcPts val="0"/>
              </a:spcAft>
              <a:buSzPct val="69498"/>
              <a:buNone/>
            </a:pPr>
            <a:r>
              <a:rPr lang="en-US"/>
              <a:t>With CUDA, you can write programs in C, C++, Python (via PyTorch, TensorFlow, etc.) that run directly on the GPU.</a:t>
            </a:r>
            <a:endParaRPr/>
          </a:p>
          <a:p>
            <a:pPr indent="0" lvl="0" marL="0" rtl="0" algn="l">
              <a:lnSpc>
                <a:spcPct val="90000"/>
              </a:lnSpc>
              <a:spcBef>
                <a:spcPts val="1000"/>
              </a:spcBef>
              <a:spcAft>
                <a:spcPts val="0"/>
              </a:spcAft>
              <a:buSzPct val="69498"/>
              <a:buNone/>
            </a:pPr>
            <a:r>
              <a:t/>
            </a:r>
            <a:endParaRPr/>
          </a:p>
          <a:p>
            <a:pPr indent="0" lvl="0" marL="0" rtl="0" algn="l">
              <a:lnSpc>
                <a:spcPct val="90000"/>
              </a:lnSpc>
              <a:spcBef>
                <a:spcPts val="1000"/>
              </a:spcBef>
              <a:spcAft>
                <a:spcPts val="0"/>
              </a:spcAft>
              <a:buSzPct val="69498"/>
              <a:buNone/>
            </a:pPr>
            <a:r>
              <a:rPr lang="en-US"/>
              <a:t>Without CUDA, your code would run only on the CPU (much slower for deep learning).</a:t>
            </a:r>
            <a:endParaRPr/>
          </a:p>
        </p:txBody>
      </p:sp>
      <p:sp>
        <p:nvSpPr>
          <p:cNvPr id="772" name="Google Shape;772;p6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6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What are CUDA Cores</a:t>
            </a:r>
            <a:endParaRPr/>
          </a:p>
        </p:txBody>
      </p:sp>
      <p:sp>
        <p:nvSpPr>
          <p:cNvPr id="779" name="Google Shape;779;p65"/>
          <p:cNvSpPr txBox="1"/>
          <p:nvPr>
            <p:ph idx="1" type="body"/>
          </p:nvPr>
        </p:nvSpPr>
        <p:spPr>
          <a:xfrm>
            <a:off x="838200" y="1825625"/>
            <a:ext cx="5257800" cy="4351200"/>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lnSpc>
                <a:spcPct val="90000"/>
              </a:lnSpc>
              <a:spcBef>
                <a:spcPts val="1000"/>
              </a:spcBef>
              <a:spcAft>
                <a:spcPts val="0"/>
              </a:spcAft>
              <a:buSzPct val="82949"/>
              <a:buNone/>
            </a:pPr>
            <a:r>
              <a:rPr lang="en-US"/>
              <a:t>CUDA Cores are the </a:t>
            </a:r>
            <a:r>
              <a:rPr lang="en-US">
                <a:highlight>
                  <a:srgbClr val="FF9900"/>
                </a:highlight>
              </a:rPr>
              <a:t>basic processing units </a:t>
            </a:r>
            <a:r>
              <a:rPr lang="en-US"/>
              <a:t>inside an NVIDIA GPU.</a:t>
            </a:r>
            <a:endParaRPr/>
          </a:p>
          <a:p>
            <a:pPr indent="0" lvl="0" marL="0" rtl="0" algn="l">
              <a:lnSpc>
                <a:spcPct val="90000"/>
              </a:lnSpc>
              <a:spcBef>
                <a:spcPts val="1000"/>
              </a:spcBef>
              <a:spcAft>
                <a:spcPts val="0"/>
              </a:spcAft>
              <a:buSzPct val="82949"/>
              <a:buNone/>
            </a:pPr>
            <a:r>
              <a:t/>
            </a:r>
            <a:endParaRPr/>
          </a:p>
          <a:p>
            <a:pPr indent="0" lvl="0" marL="0" rtl="0" algn="l">
              <a:lnSpc>
                <a:spcPct val="90000"/>
              </a:lnSpc>
              <a:spcBef>
                <a:spcPts val="1000"/>
              </a:spcBef>
              <a:spcAft>
                <a:spcPts val="0"/>
              </a:spcAft>
              <a:buSzPct val="82949"/>
              <a:buNone/>
            </a:pPr>
            <a:r>
              <a:rPr lang="en-US"/>
              <a:t>Each CUDA Core can </a:t>
            </a:r>
            <a:r>
              <a:rPr lang="en-US">
                <a:highlight>
                  <a:srgbClr val="00FF00"/>
                </a:highlight>
              </a:rPr>
              <a:t>perform simple math operations</a:t>
            </a:r>
            <a:r>
              <a:rPr lang="en-US"/>
              <a:t> (like add, multiply).</a:t>
            </a:r>
            <a:endParaRPr/>
          </a:p>
          <a:p>
            <a:pPr indent="0" lvl="0" marL="0" rtl="0" algn="l">
              <a:lnSpc>
                <a:spcPct val="90000"/>
              </a:lnSpc>
              <a:spcBef>
                <a:spcPts val="1000"/>
              </a:spcBef>
              <a:spcAft>
                <a:spcPts val="0"/>
              </a:spcAft>
              <a:buSzPct val="82949"/>
              <a:buNone/>
            </a:pPr>
            <a:r>
              <a:t/>
            </a:r>
            <a:endParaRPr/>
          </a:p>
          <a:p>
            <a:pPr indent="0" lvl="0" marL="0" rtl="0" algn="l">
              <a:lnSpc>
                <a:spcPct val="90000"/>
              </a:lnSpc>
              <a:spcBef>
                <a:spcPts val="1000"/>
              </a:spcBef>
              <a:spcAft>
                <a:spcPts val="0"/>
              </a:spcAft>
              <a:buSzPct val="82949"/>
              <a:buNone/>
            </a:pPr>
            <a:r>
              <a:rPr lang="en-US"/>
              <a:t>Thousands of CUDA cores </a:t>
            </a:r>
            <a:r>
              <a:rPr lang="en-US">
                <a:highlight>
                  <a:srgbClr val="4A86E8"/>
                </a:highlight>
              </a:rPr>
              <a:t>work in parallel to process large amounts of </a:t>
            </a:r>
            <a:r>
              <a:rPr lang="en-US"/>
              <a:t>data.</a:t>
            </a:r>
            <a:endParaRPr/>
          </a:p>
          <a:p>
            <a:pPr indent="0" lvl="0" marL="0" rtl="0" algn="l">
              <a:lnSpc>
                <a:spcPct val="90000"/>
              </a:lnSpc>
              <a:spcBef>
                <a:spcPts val="1000"/>
              </a:spcBef>
              <a:spcAft>
                <a:spcPts val="0"/>
              </a:spcAft>
              <a:buSzPct val="82949"/>
              <a:buNone/>
            </a:pPr>
            <a:r>
              <a:t/>
            </a:r>
            <a:endParaRPr/>
          </a:p>
          <a:p>
            <a:pPr indent="0" lvl="0" marL="0" rtl="0" algn="l">
              <a:lnSpc>
                <a:spcPct val="90000"/>
              </a:lnSpc>
              <a:spcBef>
                <a:spcPts val="1000"/>
              </a:spcBef>
              <a:spcAft>
                <a:spcPts val="0"/>
              </a:spcAft>
              <a:buSzPct val="82949"/>
              <a:buNone/>
            </a:pPr>
            <a:r>
              <a:rPr lang="en-US"/>
              <a:t>Think of CPU cores as a few strong workers (8–32 cores), while GPU CUDA cores are like thousands of small workers (up to 18,000+ cores in modern GPUs).</a:t>
            </a:r>
            <a:endParaRPr/>
          </a:p>
        </p:txBody>
      </p:sp>
      <p:sp>
        <p:nvSpPr>
          <p:cNvPr id="780" name="Google Shape;780;p6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781" name="Google Shape;781;p65"/>
          <p:cNvSpPr txBox="1"/>
          <p:nvPr/>
        </p:nvSpPr>
        <p:spPr>
          <a:xfrm>
            <a:off x="867225" y="6190150"/>
            <a:ext cx="6409500" cy="36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Calibri"/>
                <a:ea typeface="Calibri"/>
                <a:cs typeface="Calibri"/>
                <a:sym typeface="Calibri"/>
              </a:rPr>
              <a:t>More Reading : https://aerospike.com/blog/cpu-vs-gpu/</a:t>
            </a:r>
            <a:endParaRPr b="0" i="0" sz="800" u="none" cap="none" strike="noStrike">
              <a:solidFill>
                <a:schemeClr val="dk1"/>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6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CUDA Cores vs 🟣 Tensor Cores</a:t>
            </a:r>
            <a:endParaRPr/>
          </a:p>
        </p:txBody>
      </p:sp>
      <p:sp>
        <p:nvSpPr>
          <p:cNvPr id="788" name="Google Shape;788;p66"/>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fontScale="62500" lnSpcReduction="20000"/>
          </a:bodyPr>
          <a:lstStyle/>
          <a:p>
            <a:pPr indent="0" lvl="0" marL="0" rtl="0" algn="l">
              <a:lnSpc>
                <a:spcPct val="90000"/>
              </a:lnSpc>
              <a:spcBef>
                <a:spcPts val="1000"/>
              </a:spcBef>
              <a:spcAft>
                <a:spcPts val="0"/>
              </a:spcAft>
              <a:buSzPct val="70501"/>
              <a:buNone/>
            </a:pPr>
            <a:r>
              <a:rPr lang="en-US" sz="4084"/>
              <a:t>CUDA Cores (General GPU Cores)</a:t>
            </a:r>
            <a:endParaRPr sz="4084"/>
          </a:p>
          <a:p>
            <a:pPr indent="0" lvl="0" marL="0" rtl="0" algn="l">
              <a:lnSpc>
                <a:spcPct val="90000"/>
              </a:lnSpc>
              <a:spcBef>
                <a:spcPts val="1000"/>
              </a:spcBef>
              <a:spcAft>
                <a:spcPts val="0"/>
              </a:spcAft>
              <a:buSzPct val="102857"/>
              <a:buNone/>
            </a:pPr>
            <a:r>
              <a:rPr lang="en-US"/>
              <a:t>What they are:</a:t>
            </a:r>
            <a:endParaRPr/>
          </a:p>
          <a:p>
            <a:pPr indent="0" lvl="0" marL="0" rtl="0" algn="l">
              <a:lnSpc>
                <a:spcPct val="90000"/>
              </a:lnSpc>
              <a:spcBef>
                <a:spcPts val="1000"/>
              </a:spcBef>
              <a:spcAft>
                <a:spcPts val="0"/>
              </a:spcAft>
              <a:buSzPct val="102857"/>
              <a:buNone/>
            </a:pPr>
            <a:r>
              <a:rPr lang="en-US"/>
              <a:t>The basic execution units in an NVIDIA GPU.</a:t>
            </a:r>
            <a:endParaRPr/>
          </a:p>
          <a:p>
            <a:pPr indent="0" lvl="0" marL="0" rtl="0" algn="l">
              <a:lnSpc>
                <a:spcPct val="90000"/>
              </a:lnSpc>
              <a:spcBef>
                <a:spcPts val="1000"/>
              </a:spcBef>
              <a:spcAft>
                <a:spcPts val="0"/>
              </a:spcAft>
              <a:buSzPct val="102857"/>
              <a:buNone/>
            </a:pPr>
            <a:r>
              <a:rPr lang="en-US"/>
              <a:t>Handle general-purpose parallel computation (matrix multiplications, vector ops, rendering).</a:t>
            </a:r>
            <a:endParaRPr/>
          </a:p>
          <a:p>
            <a:pPr indent="0" lvl="0" marL="0" rtl="0" algn="l">
              <a:lnSpc>
                <a:spcPct val="90000"/>
              </a:lnSpc>
              <a:spcBef>
                <a:spcPts val="1000"/>
              </a:spcBef>
              <a:spcAft>
                <a:spcPts val="0"/>
              </a:spcAft>
              <a:buSzPct val="102857"/>
              <a:buNone/>
            </a:pPr>
            <a:r>
              <a:rPr lang="en-US"/>
              <a:t>Role in Deep Learning:</a:t>
            </a:r>
            <a:endParaRPr/>
          </a:p>
          <a:p>
            <a:pPr indent="0" lvl="0" marL="0" rtl="0" algn="l">
              <a:lnSpc>
                <a:spcPct val="90000"/>
              </a:lnSpc>
              <a:spcBef>
                <a:spcPts val="1000"/>
              </a:spcBef>
              <a:spcAft>
                <a:spcPts val="0"/>
              </a:spcAft>
              <a:buSzPct val="102857"/>
              <a:buNone/>
            </a:pPr>
            <a:r>
              <a:rPr lang="en-US"/>
              <a:t>Execute all standard math operations: additions, multiplications, matrix ops.</a:t>
            </a:r>
            <a:endParaRPr/>
          </a:p>
          <a:p>
            <a:pPr indent="0" lvl="0" marL="0" rtl="0" algn="l">
              <a:lnSpc>
                <a:spcPct val="90000"/>
              </a:lnSpc>
              <a:spcBef>
                <a:spcPts val="1000"/>
              </a:spcBef>
              <a:spcAft>
                <a:spcPts val="0"/>
              </a:spcAft>
              <a:buSzPct val="102857"/>
              <a:buNone/>
            </a:pPr>
            <a:r>
              <a:rPr lang="en-US"/>
              <a:t>Can run FP32 (single precision), FP64 (double precision), FP16 (half precision).</a:t>
            </a:r>
            <a:endParaRPr/>
          </a:p>
          <a:p>
            <a:pPr indent="0" lvl="0" marL="0" rtl="0" algn="l">
              <a:lnSpc>
                <a:spcPct val="90000"/>
              </a:lnSpc>
              <a:spcBef>
                <a:spcPts val="1000"/>
              </a:spcBef>
              <a:spcAft>
                <a:spcPts val="0"/>
              </a:spcAft>
              <a:buSzPct val="102857"/>
              <a:buNone/>
            </a:pPr>
            <a:r>
              <a:t/>
            </a:r>
            <a:endParaRPr/>
          </a:p>
          <a:p>
            <a:pPr indent="0" lvl="0" marL="0" rtl="0" algn="l">
              <a:lnSpc>
                <a:spcPct val="90000"/>
              </a:lnSpc>
              <a:spcBef>
                <a:spcPts val="1000"/>
              </a:spcBef>
              <a:spcAft>
                <a:spcPts val="0"/>
              </a:spcAft>
              <a:buSzPct val="102857"/>
              <a:buNone/>
            </a:pPr>
            <a:r>
              <a:rPr lang="en-US"/>
              <a:t>Analogy:</a:t>
            </a:r>
            <a:endParaRPr/>
          </a:p>
          <a:p>
            <a:pPr indent="0" lvl="0" marL="0" rtl="0" algn="l">
              <a:lnSpc>
                <a:spcPct val="90000"/>
              </a:lnSpc>
              <a:spcBef>
                <a:spcPts val="1000"/>
              </a:spcBef>
              <a:spcAft>
                <a:spcPts val="0"/>
              </a:spcAft>
              <a:buSzPct val="102857"/>
              <a:buNone/>
            </a:pPr>
            <a:r>
              <a:rPr lang="en-US"/>
              <a:t>Like thousands of workers who can do any kind of math but not ultra-specialized.</a:t>
            </a:r>
            <a:endParaRPr/>
          </a:p>
        </p:txBody>
      </p:sp>
      <p:sp>
        <p:nvSpPr>
          <p:cNvPr id="789" name="Google Shape;789;p6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790" name="Google Shape;790;p66"/>
          <p:cNvSpPr txBox="1"/>
          <p:nvPr>
            <p:ph idx="2" type="body"/>
          </p:nvPr>
        </p:nvSpPr>
        <p:spPr>
          <a:xfrm>
            <a:off x="6096000" y="1690825"/>
            <a:ext cx="5417100" cy="4748400"/>
          </a:xfrm>
          <a:prstGeom prst="rect">
            <a:avLst/>
          </a:prstGeom>
          <a:noFill/>
          <a:ln>
            <a:noFill/>
          </a:ln>
        </p:spPr>
        <p:txBody>
          <a:bodyPr anchorCtr="0" anchor="t" bIns="45700" lIns="91425" spcFirstLastPara="1" rIns="91425" wrap="square" tIns="45700">
            <a:normAutofit fontScale="32500" lnSpcReduction="20000"/>
          </a:bodyPr>
          <a:lstStyle/>
          <a:p>
            <a:pPr indent="0" lvl="0" marL="0" rtl="0" algn="l">
              <a:lnSpc>
                <a:spcPct val="90000"/>
              </a:lnSpc>
              <a:spcBef>
                <a:spcPts val="1000"/>
              </a:spcBef>
              <a:spcAft>
                <a:spcPts val="0"/>
              </a:spcAft>
              <a:buSzPct val="92307"/>
              <a:buNone/>
            </a:pPr>
            <a:r>
              <a:rPr lang="en-US" sz="6000"/>
              <a:t>Tensor Cores (Specialized AI Cores)</a:t>
            </a:r>
            <a:endParaRPr sz="6000"/>
          </a:p>
          <a:p>
            <a:pPr indent="0" lvl="0" marL="0" rtl="0" algn="l">
              <a:lnSpc>
                <a:spcPct val="90000"/>
              </a:lnSpc>
              <a:spcBef>
                <a:spcPts val="1000"/>
              </a:spcBef>
              <a:spcAft>
                <a:spcPts val="0"/>
              </a:spcAft>
              <a:buSzPct val="135084"/>
              <a:buNone/>
            </a:pPr>
            <a:r>
              <a:rPr b="1" lang="en-US" sz="4100"/>
              <a:t>What they are:</a:t>
            </a:r>
            <a:endParaRPr b="1" sz="4100"/>
          </a:p>
          <a:p>
            <a:pPr indent="0" lvl="0" marL="0" rtl="0" algn="l">
              <a:lnSpc>
                <a:spcPct val="90000"/>
              </a:lnSpc>
              <a:spcBef>
                <a:spcPts val="1000"/>
              </a:spcBef>
              <a:spcAft>
                <a:spcPts val="0"/>
              </a:spcAft>
              <a:buSzPct val="135084"/>
              <a:buNone/>
            </a:pPr>
            <a:r>
              <a:rPr lang="en-US" sz="4100"/>
              <a:t>Special hardware units introduced in NVIDIA Volta (V100, 2017) and present in Turing, Ampere, Ada Lovelace, Hopper GPUs.</a:t>
            </a:r>
            <a:endParaRPr sz="4100"/>
          </a:p>
          <a:p>
            <a:pPr indent="0" lvl="0" marL="0" rtl="0" algn="l">
              <a:lnSpc>
                <a:spcPct val="90000"/>
              </a:lnSpc>
              <a:spcBef>
                <a:spcPts val="1000"/>
              </a:spcBef>
              <a:spcAft>
                <a:spcPts val="0"/>
              </a:spcAft>
              <a:buSzPct val="135084"/>
              <a:buNone/>
            </a:pPr>
            <a:r>
              <a:rPr lang="en-US" sz="4100"/>
              <a:t>Optimized for tensor operations (the backbone of deep learning).</a:t>
            </a:r>
            <a:endParaRPr sz="4100"/>
          </a:p>
          <a:p>
            <a:pPr indent="0" lvl="0" marL="0" rtl="0" algn="l">
              <a:lnSpc>
                <a:spcPct val="90000"/>
              </a:lnSpc>
              <a:spcBef>
                <a:spcPts val="1000"/>
              </a:spcBef>
              <a:spcAft>
                <a:spcPts val="0"/>
              </a:spcAft>
              <a:buSzPct val="135084"/>
              <a:buNone/>
            </a:pPr>
            <a:r>
              <a:t/>
            </a:r>
            <a:endParaRPr sz="4100"/>
          </a:p>
          <a:p>
            <a:pPr indent="0" lvl="0" marL="0" rtl="0" algn="l">
              <a:lnSpc>
                <a:spcPct val="90000"/>
              </a:lnSpc>
              <a:spcBef>
                <a:spcPts val="1000"/>
              </a:spcBef>
              <a:spcAft>
                <a:spcPts val="0"/>
              </a:spcAft>
              <a:buSzPct val="135084"/>
              <a:buNone/>
            </a:pPr>
            <a:r>
              <a:rPr b="1" lang="en-US" sz="4100"/>
              <a:t>Role in Deep Learning:</a:t>
            </a:r>
            <a:endParaRPr b="1" sz="4100"/>
          </a:p>
          <a:p>
            <a:pPr indent="0" lvl="0" marL="0" rtl="0" algn="l">
              <a:lnSpc>
                <a:spcPct val="90000"/>
              </a:lnSpc>
              <a:spcBef>
                <a:spcPts val="1000"/>
              </a:spcBef>
              <a:spcAft>
                <a:spcPts val="0"/>
              </a:spcAft>
              <a:buSzPct val="135084"/>
              <a:buNone/>
            </a:pPr>
            <a:r>
              <a:rPr lang="en-US" sz="4100"/>
              <a:t>Accelerate matrix-multiply-and-accumulate (MMA) operations.</a:t>
            </a:r>
            <a:endParaRPr sz="4100"/>
          </a:p>
          <a:p>
            <a:pPr indent="0" lvl="0" marL="0" rtl="0" algn="l">
              <a:lnSpc>
                <a:spcPct val="90000"/>
              </a:lnSpc>
              <a:spcBef>
                <a:spcPts val="1000"/>
              </a:spcBef>
              <a:spcAft>
                <a:spcPts val="0"/>
              </a:spcAft>
              <a:buSzPct val="135084"/>
              <a:buNone/>
            </a:pPr>
            <a:r>
              <a:rPr lang="en-US" sz="4100"/>
              <a:t>Extremely fast for FP16, BF16, TF32, INT8 — precisions commonly used in DL training &amp; inference.</a:t>
            </a:r>
            <a:endParaRPr sz="4100"/>
          </a:p>
          <a:p>
            <a:pPr indent="0" lvl="0" marL="0" rtl="0" algn="l">
              <a:lnSpc>
                <a:spcPct val="90000"/>
              </a:lnSpc>
              <a:spcBef>
                <a:spcPts val="1000"/>
              </a:spcBef>
              <a:spcAft>
                <a:spcPts val="0"/>
              </a:spcAft>
              <a:buSzPct val="135084"/>
              <a:buNone/>
            </a:pPr>
            <a:r>
              <a:rPr lang="en-US" sz="4100"/>
              <a:t>Example: multiplying a 4×4 matrix block in one cycle (instead of many cycles on CUDA cores).</a:t>
            </a:r>
            <a:endParaRPr sz="4100"/>
          </a:p>
          <a:p>
            <a:pPr indent="0" lvl="0" marL="0" rtl="0" algn="l">
              <a:lnSpc>
                <a:spcPct val="90000"/>
              </a:lnSpc>
              <a:spcBef>
                <a:spcPts val="1000"/>
              </a:spcBef>
              <a:spcAft>
                <a:spcPts val="0"/>
              </a:spcAft>
              <a:buSzPct val="135084"/>
              <a:buNone/>
            </a:pPr>
            <a:r>
              <a:t/>
            </a:r>
            <a:endParaRPr sz="4100"/>
          </a:p>
          <a:p>
            <a:pPr indent="0" lvl="0" marL="0" rtl="0" algn="l">
              <a:lnSpc>
                <a:spcPct val="90000"/>
              </a:lnSpc>
              <a:spcBef>
                <a:spcPts val="1000"/>
              </a:spcBef>
              <a:spcAft>
                <a:spcPts val="0"/>
              </a:spcAft>
              <a:buSzPct val="135084"/>
              <a:buNone/>
            </a:pPr>
            <a:r>
              <a:rPr b="1" lang="en-US" sz="4100"/>
              <a:t>Analogy</a:t>
            </a:r>
            <a:r>
              <a:rPr lang="en-US" sz="4100"/>
              <a:t>:</a:t>
            </a:r>
            <a:endParaRPr sz="4100"/>
          </a:p>
          <a:p>
            <a:pPr indent="0" lvl="0" marL="0" rtl="0" algn="l">
              <a:lnSpc>
                <a:spcPct val="90000"/>
              </a:lnSpc>
              <a:spcBef>
                <a:spcPts val="1000"/>
              </a:spcBef>
              <a:spcAft>
                <a:spcPts val="0"/>
              </a:spcAft>
              <a:buSzPct val="135084"/>
              <a:buNone/>
            </a:pPr>
            <a:r>
              <a:rPr lang="en-US" sz="4100"/>
              <a:t>Like specialized robots trained only to do matrix multiplication super-fast, freeing CUDA cores for other work.</a:t>
            </a:r>
            <a:endParaRPr sz="41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6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1E4E79"/>
              </a:buClr>
              <a:buSzPts val="4400"/>
              <a:buFont typeface="Calibri"/>
              <a:buNone/>
            </a:pPr>
            <a:r>
              <a:rPr lang="en-US">
                <a:solidFill>
                  <a:srgbClr val="1E4E79"/>
                </a:solidFill>
              </a:rPr>
              <a:t>Ml vs  DL</a:t>
            </a:r>
            <a:br>
              <a:rPr lang="en-US">
                <a:solidFill>
                  <a:srgbClr val="1E4E79"/>
                </a:solidFill>
              </a:rPr>
            </a:br>
            <a:r>
              <a:rPr lang="en-US">
                <a:solidFill>
                  <a:srgbClr val="FF0000"/>
                </a:solidFill>
              </a:rPr>
              <a:t> Problem Solving Approach</a:t>
            </a:r>
            <a:endParaRPr/>
          </a:p>
        </p:txBody>
      </p:sp>
      <p:sp>
        <p:nvSpPr>
          <p:cNvPr id="796" name="Google Shape;796;p6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solidFill>
                  <a:srgbClr val="1E4E79"/>
                </a:solidFill>
                <a:latin typeface="Arial"/>
                <a:ea typeface="Arial"/>
                <a:cs typeface="Arial"/>
                <a:sym typeface="Arial"/>
              </a:rPr>
              <a:t>2/13/2024</a:t>
            </a:r>
            <a:endParaRPr sz="1400">
              <a:solidFill>
                <a:srgbClr val="1E4E79"/>
              </a:solidFill>
              <a:latin typeface="Arial"/>
              <a:ea typeface="Arial"/>
              <a:cs typeface="Arial"/>
              <a:sym typeface="Arial"/>
            </a:endParaRPr>
          </a:p>
        </p:txBody>
      </p:sp>
      <p:sp>
        <p:nvSpPr>
          <p:cNvPr id="797" name="Google Shape;797;p6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sz="1400">
                <a:solidFill>
                  <a:srgbClr val="1E4E79"/>
                </a:solidFill>
                <a:latin typeface="Arial"/>
                <a:ea typeface="Arial"/>
                <a:cs typeface="Arial"/>
                <a:sym typeface="Arial"/>
              </a:rPr>
              <a:t>‹#›</a:t>
            </a:fld>
            <a:endParaRPr sz="1400">
              <a:solidFill>
                <a:srgbClr val="1E4E79"/>
              </a:solidFill>
              <a:latin typeface="Arial"/>
              <a:ea typeface="Arial"/>
              <a:cs typeface="Arial"/>
              <a:sym typeface="Arial"/>
            </a:endParaRPr>
          </a:p>
        </p:txBody>
      </p:sp>
      <p:pic>
        <p:nvPicPr>
          <p:cNvPr descr="DL_7.JPG" id="798" name="Google Shape;798;p67"/>
          <p:cNvPicPr preferRelativeResize="0"/>
          <p:nvPr/>
        </p:nvPicPr>
        <p:blipFill rotWithShape="1">
          <a:blip r:embed="rId3">
            <a:alphaModFix/>
          </a:blip>
          <a:srcRect b="0" l="0" r="0" t="0"/>
          <a:stretch/>
        </p:blipFill>
        <p:spPr>
          <a:xfrm>
            <a:off x="1903095" y="1616710"/>
            <a:ext cx="8932545" cy="4739005"/>
          </a:xfrm>
          <a:prstGeom prst="rect">
            <a:avLst/>
          </a:prstGeom>
          <a:noFill/>
          <a:ln>
            <a:noFill/>
          </a:ln>
        </p:spPr>
      </p:pic>
      <p:sp>
        <p:nvSpPr>
          <p:cNvPr id="799" name="Google Shape;799;p6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6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1E4E79"/>
              </a:buClr>
              <a:buSzPts val="4400"/>
              <a:buFont typeface="Calibri"/>
              <a:buNone/>
            </a:pPr>
            <a:r>
              <a:rPr lang="en-US">
                <a:solidFill>
                  <a:srgbClr val="1E4E79"/>
                </a:solidFill>
              </a:rPr>
              <a:t>Ml vs  DL</a:t>
            </a:r>
            <a:br>
              <a:rPr lang="en-US">
                <a:solidFill>
                  <a:srgbClr val="1E4E79"/>
                </a:solidFill>
              </a:rPr>
            </a:br>
            <a:r>
              <a:rPr lang="en-US">
                <a:solidFill>
                  <a:srgbClr val="FF0000"/>
                </a:solidFill>
              </a:rPr>
              <a:t> Execution Time?</a:t>
            </a:r>
            <a:endParaRPr/>
          </a:p>
        </p:txBody>
      </p:sp>
      <p:sp>
        <p:nvSpPr>
          <p:cNvPr id="805" name="Google Shape;805;p6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solidFill>
                  <a:srgbClr val="1E4E79"/>
                </a:solidFill>
                <a:latin typeface="Arial"/>
                <a:ea typeface="Arial"/>
                <a:cs typeface="Arial"/>
                <a:sym typeface="Arial"/>
              </a:rPr>
              <a:t>2/13/2024</a:t>
            </a:r>
            <a:endParaRPr sz="1400">
              <a:solidFill>
                <a:srgbClr val="1E4E79"/>
              </a:solidFill>
              <a:latin typeface="Arial"/>
              <a:ea typeface="Arial"/>
              <a:cs typeface="Arial"/>
              <a:sym typeface="Arial"/>
            </a:endParaRPr>
          </a:p>
        </p:txBody>
      </p:sp>
      <p:sp>
        <p:nvSpPr>
          <p:cNvPr id="806" name="Google Shape;806;p6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sz="1400">
                <a:solidFill>
                  <a:srgbClr val="1E4E79"/>
                </a:solidFill>
                <a:latin typeface="Arial"/>
                <a:ea typeface="Arial"/>
                <a:cs typeface="Arial"/>
                <a:sym typeface="Arial"/>
              </a:rPr>
              <a:t>‹#›</a:t>
            </a:fld>
            <a:endParaRPr sz="1400">
              <a:solidFill>
                <a:srgbClr val="1E4E79"/>
              </a:solidFill>
              <a:latin typeface="Arial"/>
              <a:ea typeface="Arial"/>
              <a:cs typeface="Arial"/>
              <a:sym typeface="Arial"/>
            </a:endParaRPr>
          </a:p>
        </p:txBody>
      </p:sp>
      <p:sp>
        <p:nvSpPr>
          <p:cNvPr id="807" name="Google Shape;807;p6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graphicFrame>
        <p:nvGraphicFramePr>
          <p:cNvPr id="808" name="Google Shape;808;p68"/>
          <p:cNvGraphicFramePr/>
          <p:nvPr/>
        </p:nvGraphicFramePr>
        <p:xfrm>
          <a:off x="790350" y="1986525"/>
          <a:ext cx="3000000" cy="3000000"/>
        </p:xfrm>
        <a:graphic>
          <a:graphicData uri="http://schemas.openxmlformats.org/drawingml/2006/table">
            <a:tbl>
              <a:tblPr>
                <a:noFill/>
                <a:tableStyleId>{554DE081-8603-4B2D-94D7-28E926CCE0A7}</a:tableStyleId>
              </a:tblPr>
              <a:tblGrid>
                <a:gridCol w="2439300"/>
                <a:gridCol w="3033725"/>
                <a:gridCol w="5042575"/>
              </a:tblGrid>
              <a:tr h="534100">
                <a:tc>
                  <a:txBody>
                    <a:bodyPr/>
                    <a:lstStyle/>
                    <a:p>
                      <a:pPr indent="0" lvl="0" marL="0" marR="0" rtl="0" algn="ctr">
                        <a:lnSpc>
                          <a:spcPct val="115000"/>
                        </a:lnSpc>
                        <a:spcBef>
                          <a:spcPts val="0"/>
                        </a:spcBef>
                        <a:spcAft>
                          <a:spcPts val="0"/>
                        </a:spcAft>
                        <a:buClr>
                          <a:srgbClr val="000000"/>
                        </a:buClr>
                        <a:buSzPts val="1700"/>
                        <a:buFont typeface="Arial"/>
                        <a:buNone/>
                      </a:pPr>
                      <a:r>
                        <a:rPr b="1" lang="en-US" sz="1700" u="none" cap="none" strike="noStrike"/>
                        <a:t>Factor</a:t>
                      </a:r>
                      <a:endParaRPr b="1" sz="1700" u="none" cap="none" strike="noStrike"/>
                    </a:p>
                  </a:txBody>
                  <a:tcPr marT="91425" marB="91425" marR="91425" marL="91425"/>
                </a:tc>
                <a:tc>
                  <a:txBody>
                    <a:bodyPr/>
                    <a:lstStyle/>
                    <a:p>
                      <a:pPr indent="0" lvl="0" marL="0" marR="0" rtl="0" algn="ctr">
                        <a:lnSpc>
                          <a:spcPct val="115000"/>
                        </a:lnSpc>
                        <a:spcBef>
                          <a:spcPts val="0"/>
                        </a:spcBef>
                        <a:spcAft>
                          <a:spcPts val="0"/>
                        </a:spcAft>
                        <a:buClr>
                          <a:srgbClr val="000000"/>
                        </a:buClr>
                        <a:buSzPts val="1700"/>
                        <a:buFont typeface="Arial"/>
                        <a:buNone/>
                      </a:pPr>
                      <a:r>
                        <a:rPr b="1" lang="en-US" sz="1700" u="none" cap="none" strike="noStrike"/>
                        <a:t>Machine Learning</a:t>
                      </a:r>
                      <a:endParaRPr b="1" sz="1700" u="none" cap="none" strike="noStrike"/>
                    </a:p>
                  </a:txBody>
                  <a:tcPr marT="91425" marB="91425" marR="91425" marL="91425"/>
                </a:tc>
                <a:tc>
                  <a:txBody>
                    <a:bodyPr/>
                    <a:lstStyle/>
                    <a:p>
                      <a:pPr indent="0" lvl="0" marL="0" marR="0" rtl="0" algn="ctr">
                        <a:lnSpc>
                          <a:spcPct val="115000"/>
                        </a:lnSpc>
                        <a:spcBef>
                          <a:spcPts val="0"/>
                        </a:spcBef>
                        <a:spcAft>
                          <a:spcPts val="0"/>
                        </a:spcAft>
                        <a:buClr>
                          <a:srgbClr val="000000"/>
                        </a:buClr>
                        <a:buSzPts val="1700"/>
                        <a:buFont typeface="Arial"/>
                        <a:buNone/>
                      </a:pPr>
                      <a:r>
                        <a:rPr b="1" lang="en-US" sz="1700" u="none" cap="none" strike="noStrike"/>
                        <a:t>Deep Learning</a:t>
                      </a:r>
                      <a:endParaRPr b="1" sz="1700" u="none" cap="none" strike="noStrike"/>
                    </a:p>
                  </a:txBody>
                  <a:tcPr marT="91425" marB="91425" marR="91425" marL="91425"/>
                </a:tc>
              </a:tr>
              <a:tr h="717225">
                <a:tc>
                  <a:txBody>
                    <a:bodyPr/>
                    <a:lstStyle/>
                    <a:p>
                      <a:pPr indent="0" lvl="0" marL="0" marR="0" rtl="0" algn="l">
                        <a:lnSpc>
                          <a:spcPct val="100000"/>
                        </a:lnSpc>
                        <a:spcBef>
                          <a:spcPts val="0"/>
                        </a:spcBef>
                        <a:spcAft>
                          <a:spcPts val="0"/>
                        </a:spcAft>
                        <a:buClr>
                          <a:srgbClr val="000000"/>
                        </a:buClr>
                        <a:buSzPts val="1700"/>
                        <a:buFont typeface="Arial"/>
                        <a:buNone/>
                      </a:pPr>
                      <a:r>
                        <a:rPr lang="en-US" sz="1700" u="none" cap="none" strike="noStrike"/>
                        <a:t>Training Time</a:t>
                      </a:r>
                      <a:endParaRPr sz="1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700"/>
                        <a:buFont typeface="Arial"/>
                        <a:buNone/>
                      </a:pPr>
                      <a:r>
                        <a:rPr lang="en-US" sz="1700" u="none" cap="none" strike="noStrike"/>
                        <a:t>Short (sec–min)</a:t>
                      </a:r>
                      <a:endParaRPr sz="1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700"/>
                        <a:buFont typeface="Arial"/>
                        <a:buNone/>
                      </a:pPr>
                      <a:r>
                        <a:rPr lang="en-US" sz="1700" u="none" cap="none" strike="noStrike"/>
                        <a:t>Long (hours–weeks)</a:t>
                      </a:r>
                      <a:endParaRPr sz="1700" u="none" cap="none" strike="noStrike"/>
                    </a:p>
                  </a:txBody>
                  <a:tcPr marT="91425" marB="91425" marR="91425" marL="91425"/>
                </a:tc>
              </a:tr>
              <a:tr h="717225">
                <a:tc>
                  <a:txBody>
                    <a:bodyPr/>
                    <a:lstStyle/>
                    <a:p>
                      <a:pPr indent="0" lvl="0" marL="0" marR="0" rtl="0" algn="l">
                        <a:lnSpc>
                          <a:spcPct val="100000"/>
                        </a:lnSpc>
                        <a:spcBef>
                          <a:spcPts val="0"/>
                        </a:spcBef>
                        <a:spcAft>
                          <a:spcPts val="0"/>
                        </a:spcAft>
                        <a:buClr>
                          <a:srgbClr val="000000"/>
                        </a:buClr>
                        <a:buSzPts val="1700"/>
                        <a:buFont typeface="Arial"/>
                        <a:buNone/>
                      </a:pPr>
                      <a:r>
                        <a:rPr lang="en-US" sz="1700" u="none" cap="none" strike="noStrike"/>
                        <a:t>Inference Time</a:t>
                      </a:r>
                      <a:endParaRPr sz="1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700"/>
                        <a:buFont typeface="Arial"/>
                        <a:buNone/>
                      </a:pPr>
                      <a:r>
                        <a:rPr lang="en-US" sz="1700" u="none" cap="none" strike="noStrike"/>
                        <a:t>Very fast</a:t>
                      </a:r>
                      <a:endParaRPr sz="1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700"/>
                        <a:buFont typeface="Arial"/>
                        <a:buNone/>
                      </a:pPr>
                      <a:r>
                        <a:rPr lang="en-US" sz="1700" u="none" cap="none" strike="noStrike"/>
                        <a:t>Moderate (depends on GPU)</a:t>
                      </a:r>
                      <a:endParaRPr sz="1700" u="none" cap="none" strike="noStrike"/>
                    </a:p>
                  </a:txBody>
                  <a:tcPr marT="91425" marB="91425" marR="91425" marL="91425"/>
                </a:tc>
              </a:tr>
              <a:tr h="717225">
                <a:tc>
                  <a:txBody>
                    <a:bodyPr/>
                    <a:lstStyle/>
                    <a:p>
                      <a:pPr indent="0" lvl="0" marL="0" marR="0" rtl="0" algn="l">
                        <a:lnSpc>
                          <a:spcPct val="100000"/>
                        </a:lnSpc>
                        <a:spcBef>
                          <a:spcPts val="0"/>
                        </a:spcBef>
                        <a:spcAft>
                          <a:spcPts val="0"/>
                        </a:spcAft>
                        <a:buClr>
                          <a:srgbClr val="000000"/>
                        </a:buClr>
                        <a:buSzPts val="1700"/>
                        <a:buFont typeface="Arial"/>
                        <a:buNone/>
                      </a:pPr>
                      <a:r>
                        <a:rPr lang="en-US" sz="1700" u="none" cap="none" strike="noStrike"/>
                        <a:t>Hardware Needs</a:t>
                      </a:r>
                      <a:endParaRPr sz="1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700"/>
                        <a:buFont typeface="Arial"/>
                        <a:buNone/>
                      </a:pPr>
                      <a:r>
                        <a:rPr lang="en-US" sz="1700" u="none" cap="none" strike="noStrike"/>
                        <a:t>CPU</a:t>
                      </a:r>
                      <a:endParaRPr sz="1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700"/>
                        <a:buFont typeface="Arial"/>
                        <a:buNone/>
                      </a:pPr>
                      <a:r>
                        <a:rPr lang="en-US" sz="1700" u="none" cap="none" strike="noStrike"/>
                        <a:t>GPU/TPU (VRAM heavy)</a:t>
                      </a:r>
                      <a:endParaRPr sz="1700" u="none" cap="none" strike="noStrike"/>
                    </a:p>
                  </a:txBody>
                  <a:tcPr marT="91425" marB="91425" marR="91425" marL="91425"/>
                </a:tc>
              </a:tr>
              <a:tr h="966850">
                <a:tc>
                  <a:txBody>
                    <a:bodyPr/>
                    <a:lstStyle/>
                    <a:p>
                      <a:pPr indent="0" lvl="0" marL="0" marR="0" rtl="0" algn="l">
                        <a:lnSpc>
                          <a:spcPct val="100000"/>
                        </a:lnSpc>
                        <a:spcBef>
                          <a:spcPts val="0"/>
                        </a:spcBef>
                        <a:spcAft>
                          <a:spcPts val="0"/>
                        </a:spcAft>
                        <a:buClr>
                          <a:srgbClr val="000000"/>
                        </a:buClr>
                        <a:buSzPts val="1700"/>
                        <a:buFont typeface="Arial"/>
                        <a:buNone/>
                      </a:pPr>
                      <a:r>
                        <a:rPr lang="en-US" sz="1700" u="none" cap="none" strike="noStrike"/>
                        <a:t>Data Requirement</a:t>
                      </a:r>
                      <a:endParaRPr sz="1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700"/>
                        <a:buFont typeface="Arial"/>
                        <a:buNone/>
                      </a:pPr>
                      <a:r>
                        <a:rPr lang="en-US" sz="1700" u="none" cap="none" strike="noStrike"/>
                        <a:t>Small/Medium</a:t>
                      </a:r>
                      <a:endParaRPr sz="1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700"/>
                        <a:buFont typeface="Arial"/>
                        <a:buNone/>
                      </a:pPr>
                      <a:r>
                        <a:rPr lang="en-US" sz="1700" u="none" cap="none" strike="noStrike"/>
                        <a:t>Huge datasets</a:t>
                      </a:r>
                      <a:endParaRPr sz="1700" u="none" cap="none" strike="noStrike"/>
                    </a:p>
                  </a:txBody>
                  <a:tcPr marT="91425" marB="91425" marR="91425" marL="91425"/>
                </a:tc>
              </a:tr>
              <a:tr h="717225">
                <a:tc>
                  <a:txBody>
                    <a:bodyPr/>
                    <a:lstStyle/>
                    <a:p>
                      <a:pPr indent="0" lvl="0" marL="0" marR="0" rtl="0" algn="l">
                        <a:lnSpc>
                          <a:spcPct val="100000"/>
                        </a:lnSpc>
                        <a:spcBef>
                          <a:spcPts val="0"/>
                        </a:spcBef>
                        <a:spcAft>
                          <a:spcPts val="0"/>
                        </a:spcAft>
                        <a:buClr>
                          <a:srgbClr val="000000"/>
                        </a:buClr>
                        <a:buSzPts val="1700"/>
                        <a:buFont typeface="Arial"/>
                        <a:buNone/>
                      </a:pPr>
                      <a:r>
                        <a:rPr lang="en-US" sz="1700" u="none" cap="none" strike="noStrike"/>
                        <a:t>Best For</a:t>
                      </a:r>
                      <a:endParaRPr sz="1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700"/>
                        <a:buFont typeface="Arial"/>
                        <a:buNone/>
                      </a:pPr>
                      <a:r>
                        <a:rPr lang="en-US" sz="1700" u="none" cap="none" strike="noStrike"/>
                        <a:t>Tabular data, fast tasks</a:t>
                      </a:r>
                      <a:endParaRPr sz="1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700"/>
                        <a:buFont typeface="Arial"/>
                        <a:buNone/>
                      </a:pPr>
                      <a:r>
                        <a:rPr lang="en-US" sz="1700" u="none" cap="none" strike="noStrike"/>
                        <a:t>Images, NLP, speech, large AI models</a:t>
                      </a:r>
                      <a:endParaRPr sz="1700" u="none" cap="none" strike="noStrike"/>
                    </a:p>
                  </a:txBody>
                  <a:tcPr marT="91425" marB="91425" marR="91425" marL="91425"/>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6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1E4E79"/>
              </a:buClr>
              <a:buSzPts val="4400"/>
              <a:buFont typeface="Calibri"/>
              <a:buNone/>
            </a:pPr>
            <a:r>
              <a:rPr lang="en-US">
                <a:solidFill>
                  <a:srgbClr val="1E4E79"/>
                </a:solidFill>
              </a:rPr>
              <a:t>Ml vs  DL</a:t>
            </a:r>
            <a:br>
              <a:rPr lang="en-US">
                <a:solidFill>
                  <a:srgbClr val="1E4E79"/>
                </a:solidFill>
              </a:rPr>
            </a:br>
            <a:r>
              <a:rPr lang="en-US">
                <a:solidFill>
                  <a:srgbClr val="FF0000"/>
                </a:solidFill>
              </a:rPr>
              <a:t> </a:t>
            </a:r>
            <a:endParaRPr/>
          </a:p>
        </p:txBody>
      </p:sp>
      <p:sp>
        <p:nvSpPr>
          <p:cNvPr id="814" name="Google Shape;814;p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solidFill>
                  <a:srgbClr val="1E4E79"/>
                </a:solidFill>
                <a:latin typeface="Arial"/>
                <a:ea typeface="Arial"/>
                <a:cs typeface="Arial"/>
                <a:sym typeface="Arial"/>
              </a:rPr>
              <a:t>2/13/2024</a:t>
            </a:r>
            <a:endParaRPr sz="1400">
              <a:solidFill>
                <a:srgbClr val="1E4E79"/>
              </a:solidFill>
              <a:latin typeface="Arial"/>
              <a:ea typeface="Arial"/>
              <a:cs typeface="Arial"/>
              <a:sym typeface="Arial"/>
            </a:endParaRPr>
          </a:p>
        </p:txBody>
      </p:sp>
      <p:sp>
        <p:nvSpPr>
          <p:cNvPr id="815" name="Google Shape;815;p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sz="1400">
                <a:solidFill>
                  <a:srgbClr val="1E4E79"/>
                </a:solidFill>
                <a:latin typeface="Arial"/>
                <a:ea typeface="Arial"/>
                <a:cs typeface="Arial"/>
                <a:sym typeface="Arial"/>
              </a:rPr>
              <a:t>‹#›</a:t>
            </a:fld>
            <a:endParaRPr sz="1400">
              <a:solidFill>
                <a:srgbClr val="1E4E79"/>
              </a:solidFill>
              <a:latin typeface="Arial"/>
              <a:ea typeface="Arial"/>
              <a:cs typeface="Arial"/>
              <a:sym typeface="Arial"/>
            </a:endParaRPr>
          </a:p>
        </p:txBody>
      </p:sp>
      <p:sp>
        <p:nvSpPr>
          <p:cNvPr id="816" name="Google Shape;816;p69"/>
          <p:cNvSpPr txBox="1"/>
          <p:nvPr/>
        </p:nvSpPr>
        <p:spPr>
          <a:xfrm>
            <a:off x="783771" y="1645920"/>
            <a:ext cx="11142618" cy="193802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FF0000"/>
              </a:buClr>
              <a:buSzPts val="2400"/>
              <a:buFont typeface="Arial"/>
              <a:buChar char="•"/>
            </a:pPr>
            <a:r>
              <a:rPr b="1" i="0" lang="en-US" sz="2400" u="none" cap="none" strike="noStrike">
                <a:solidFill>
                  <a:srgbClr val="FF0000"/>
                </a:solidFill>
                <a:latin typeface="Calibri"/>
                <a:ea typeface="Calibri"/>
                <a:cs typeface="Calibri"/>
                <a:sym typeface="Calibri"/>
              </a:rPr>
              <a:t>Ml uses algorithms to parse data, learn from that data, and make informed decisions based on what it has learned</a:t>
            </a:r>
            <a:endParaRPr b="0" i="0" sz="1400" u="none" cap="none" strike="noStrike">
              <a:solidFill>
                <a:srgbClr val="000000"/>
              </a:solidFill>
              <a:latin typeface="Arial"/>
              <a:ea typeface="Arial"/>
              <a:cs typeface="Arial"/>
              <a:sym typeface="Arial"/>
            </a:endParaRPr>
          </a:p>
          <a:p>
            <a:pPr indent="-190500" lvl="0" marL="342900" marR="0" rtl="0" algn="l">
              <a:lnSpc>
                <a:spcPct val="100000"/>
              </a:lnSpc>
              <a:spcBef>
                <a:spcPts val="0"/>
              </a:spcBef>
              <a:spcAft>
                <a:spcPts val="0"/>
              </a:spcAft>
              <a:buClr>
                <a:schemeClr val="dk1"/>
              </a:buClr>
              <a:buSzPts val="2400"/>
              <a:buFont typeface="Arial"/>
              <a:buNone/>
            </a:pPr>
            <a:r>
              <a:t/>
            </a:r>
            <a:endParaRPr b="1" i="0" sz="2400" u="none" cap="none" strike="noStrike">
              <a:solidFill>
                <a:srgbClr val="FF0000"/>
              </a:solidFill>
              <a:latin typeface="Calibri"/>
              <a:ea typeface="Calibri"/>
              <a:cs typeface="Calibri"/>
              <a:sym typeface="Calibri"/>
            </a:endParaRPr>
          </a:p>
          <a:p>
            <a:pPr indent="-342900" lvl="0" marL="342900" marR="0" rtl="0" algn="l">
              <a:lnSpc>
                <a:spcPct val="100000"/>
              </a:lnSpc>
              <a:spcBef>
                <a:spcPts val="0"/>
              </a:spcBef>
              <a:spcAft>
                <a:spcPts val="0"/>
              </a:spcAft>
              <a:buClr>
                <a:srgbClr val="FF0000"/>
              </a:buClr>
              <a:buSzPts val="2400"/>
              <a:buFont typeface="Arial"/>
              <a:buChar char="•"/>
            </a:pPr>
            <a:r>
              <a:rPr b="1" i="0" lang="en-US" sz="2400" u="none" cap="none" strike="noStrike">
                <a:solidFill>
                  <a:srgbClr val="FF0000"/>
                </a:solidFill>
                <a:latin typeface="Calibri"/>
                <a:ea typeface="Calibri"/>
                <a:cs typeface="Calibri"/>
                <a:sym typeface="Calibri"/>
              </a:rPr>
              <a:t>DL structures algorithms in layers to create an artificial “neural network” that can learn and make intelligent decisions on its own</a:t>
            </a:r>
            <a:endParaRPr b="1" i="0" sz="2400" u="none" cap="none" strike="noStrike">
              <a:solidFill>
                <a:srgbClr val="FF0000"/>
              </a:solidFill>
              <a:latin typeface="Calibri"/>
              <a:ea typeface="Calibri"/>
              <a:cs typeface="Calibri"/>
              <a:sym typeface="Calibri"/>
            </a:endParaRPr>
          </a:p>
        </p:txBody>
      </p:sp>
      <p:sp>
        <p:nvSpPr>
          <p:cNvPr id="817" name="Google Shape;817;p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7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1E4E79"/>
              </a:buClr>
              <a:buSzPts val="4400"/>
              <a:buFont typeface="Calibri"/>
              <a:buNone/>
            </a:pPr>
            <a:r>
              <a:rPr lang="en-US">
                <a:solidFill>
                  <a:srgbClr val="1E4E79"/>
                </a:solidFill>
              </a:rPr>
              <a:t>Ml vs  DL</a:t>
            </a:r>
            <a:br>
              <a:rPr lang="en-US">
                <a:solidFill>
                  <a:srgbClr val="1E4E79"/>
                </a:solidFill>
              </a:rPr>
            </a:br>
            <a:endParaRPr/>
          </a:p>
        </p:txBody>
      </p:sp>
      <p:sp>
        <p:nvSpPr>
          <p:cNvPr id="823" name="Google Shape;823;p7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Human Intervention</a:t>
            </a:r>
            <a:endParaRPr/>
          </a:p>
          <a:p>
            <a:pPr indent="-228600" lvl="1" marL="685800" rtl="0" algn="l">
              <a:lnSpc>
                <a:spcPct val="90000"/>
              </a:lnSpc>
              <a:spcBef>
                <a:spcPts val="500"/>
              </a:spcBef>
              <a:spcAft>
                <a:spcPts val="0"/>
              </a:spcAft>
              <a:buClr>
                <a:schemeClr val="dk1"/>
              </a:buClr>
              <a:buSzPts val="2400"/>
              <a:buChar char="•"/>
            </a:pPr>
            <a:r>
              <a:rPr lang="en-US"/>
              <a:t>Machine learning requires more ongoing human intervention to get results. Deep learning is more complex to set up but requires minimal intervention thereafter.</a:t>
            </a:r>
            <a:endParaRPr/>
          </a:p>
          <a:p>
            <a:pPr indent="-228600" lvl="0" marL="228600" rtl="0" algn="l">
              <a:lnSpc>
                <a:spcPct val="90000"/>
              </a:lnSpc>
              <a:spcBef>
                <a:spcPts val="1000"/>
              </a:spcBef>
              <a:spcAft>
                <a:spcPts val="0"/>
              </a:spcAft>
              <a:buClr>
                <a:schemeClr val="dk1"/>
              </a:buClr>
              <a:buSzPts val="2800"/>
              <a:buChar char="•"/>
            </a:pPr>
            <a:r>
              <a:rPr lang="en-US"/>
              <a:t>Hardware</a:t>
            </a:r>
            <a:endParaRPr/>
          </a:p>
          <a:p>
            <a:pPr indent="-228600" lvl="1" marL="685800" rtl="0" algn="l">
              <a:lnSpc>
                <a:spcPct val="90000"/>
              </a:lnSpc>
              <a:spcBef>
                <a:spcPts val="500"/>
              </a:spcBef>
              <a:spcAft>
                <a:spcPts val="0"/>
              </a:spcAft>
              <a:buClr>
                <a:schemeClr val="dk1"/>
              </a:buClr>
              <a:buSzPts val="2400"/>
              <a:buChar char="•"/>
            </a:pPr>
            <a:r>
              <a:rPr lang="en-US"/>
              <a:t>Machine learning programs tend to be less complex than deep learning algorithms and can often run on conventional computers, but deep learning systems require far more powerful hardware and resources. This demand for power has driven has meant increased use of graphical processing units.</a:t>
            </a:r>
            <a:endParaRPr/>
          </a:p>
        </p:txBody>
      </p:sp>
      <p:sp>
        <p:nvSpPr>
          <p:cNvPr id="824" name="Google Shape;824;p7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825" name="Google Shape;825;p7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826" name="Google Shape;826;p7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1E4E79"/>
              </a:buClr>
              <a:buSzPts val="4400"/>
              <a:buFont typeface="Calibri"/>
              <a:buNone/>
            </a:pPr>
            <a:r>
              <a:rPr lang="en-US">
                <a:solidFill>
                  <a:srgbClr val="1E4E79"/>
                </a:solidFill>
              </a:rPr>
              <a:t>CTMDFIS SII P4 : Artificial Intelligence</a:t>
            </a:r>
            <a:endParaRPr/>
          </a:p>
        </p:txBody>
      </p:sp>
      <p:sp>
        <p:nvSpPr>
          <p:cNvPr id="234" name="Google Shape;234;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solidFill>
                  <a:srgbClr val="1E4E79"/>
                </a:solidFill>
                <a:latin typeface="Arial"/>
                <a:ea typeface="Arial"/>
                <a:cs typeface="Arial"/>
                <a:sym typeface="Arial"/>
              </a:rPr>
              <a:t>2/13/2024</a:t>
            </a:r>
            <a:endParaRPr sz="1400">
              <a:solidFill>
                <a:srgbClr val="1E4E79"/>
              </a:solidFill>
              <a:latin typeface="Arial"/>
              <a:ea typeface="Arial"/>
              <a:cs typeface="Arial"/>
              <a:sym typeface="Arial"/>
            </a:endParaRPr>
          </a:p>
        </p:txBody>
      </p:sp>
      <p:sp>
        <p:nvSpPr>
          <p:cNvPr id="235" name="Google Shape;235;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sz="1400">
                <a:solidFill>
                  <a:srgbClr val="1E4E79"/>
                </a:solidFill>
                <a:latin typeface="Arial"/>
                <a:ea typeface="Arial"/>
                <a:cs typeface="Arial"/>
                <a:sym typeface="Arial"/>
              </a:rPr>
              <a:t>‹#›</a:t>
            </a:fld>
            <a:endParaRPr sz="1400">
              <a:solidFill>
                <a:srgbClr val="1E4E79"/>
              </a:solidFill>
              <a:latin typeface="Arial"/>
              <a:ea typeface="Arial"/>
              <a:cs typeface="Arial"/>
              <a:sym typeface="Arial"/>
            </a:endParaRPr>
          </a:p>
        </p:txBody>
      </p:sp>
      <p:sp>
        <p:nvSpPr>
          <p:cNvPr id="236" name="Google Shape;236;p7"/>
          <p:cNvSpPr txBox="1"/>
          <p:nvPr>
            <p:ph idx="1" type="body"/>
          </p:nvPr>
        </p:nvSpPr>
        <p:spPr>
          <a:xfrm>
            <a:off x="609600" y="1481450"/>
            <a:ext cx="5232000" cy="5004600"/>
          </a:xfrm>
          <a:prstGeom prst="rect">
            <a:avLst/>
          </a:prstGeom>
          <a:noFill/>
          <a:ln>
            <a:noFill/>
          </a:ln>
        </p:spPr>
        <p:txBody>
          <a:bodyPr anchorCtr="0" anchor="t" bIns="45700" lIns="91425" spcFirstLastPara="1" rIns="91425" wrap="square" tIns="45700">
            <a:normAutofit/>
          </a:bodyPr>
          <a:lstStyle/>
          <a:p>
            <a:pPr indent="-247650" lvl="0" marL="228600" rtl="0" algn="l">
              <a:lnSpc>
                <a:spcPct val="90000"/>
              </a:lnSpc>
              <a:spcBef>
                <a:spcPts val="0"/>
              </a:spcBef>
              <a:spcAft>
                <a:spcPts val="0"/>
              </a:spcAft>
              <a:buClr>
                <a:schemeClr val="dk1"/>
              </a:buClr>
              <a:buSzPts val="3100"/>
              <a:buChar char="•"/>
            </a:pPr>
            <a:r>
              <a:rPr lang="en-US" sz="3100">
                <a:solidFill>
                  <a:schemeClr val="dk1"/>
                </a:solidFill>
              </a:rPr>
              <a:t>Subject Details</a:t>
            </a:r>
            <a:endParaRPr sz="3100"/>
          </a:p>
          <a:p>
            <a:pPr indent="-247650" lvl="1" marL="685800" rtl="0" algn="l">
              <a:lnSpc>
                <a:spcPct val="90000"/>
              </a:lnSpc>
              <a:spcBef>
                <a:spcPts val="500"/>
              </a:spcBef>
              <a:spcAft>
                <a:spcPts val="0"/>
              </a:spcAft>
              <a:buClr>
                <a:schemeClr val="dk1"/>
              </a:buClr>
              <a:buSzPts val="2700"/>
              <a:buChar char="•"/>
            </a:pPr>
            <a:r>
              <a:rPr lang="en-US" sz="2700">
                <a:solidFill>
                  <a:schemeClr val="dk1"/>
                </a:solidFill>
              </a:rPr>
              <a:t>Teaching Scheme</a:t>
            </a:r>
            <a:endParaRPr sz="2700"/>
          </a:p>
          <a:p>
            <a:pPr indent="-247650" lvl="2" marL="1143000" rtl="0" algn="l">
              <a:lnSpc>
                <a:spcPct val="90000"/>
              </a:lnSpc>
              <a:spcBef>
                <a:spcPts val="500"/>
              </a:spcBef>
              <a:spcAft>
                <a:spcPts val="0"/>
              </a:spcAft>
              <a:buClr>
                <a:schemeClr val="dk1"/>
              </a:buClr>
              <a:buSzPts val="2300"/>
              <a:buChar char="•"/>
            </a:pPr>
            <a:r>
              <a:rPr lang="en-US" sz="2300">
                <a:solidFill>
                  <a:schemeClr val="dk1"/>
                </a:solidFill>
              </a:rPr>
              <a:t>Theory Credits : 3</a:t>
            </a:r>
            <a:endParaRPr sz="2300"/>
          </a:p>
          <a:p>
            <a:pPr indent="-247650" lvl="2" marL="1143000" rtl="0" algn="l">
              <a:lnSpc>
                <a:spcPct val="90000"/>
              </a:lnSpc>
              <a:spcBef>
                <a:spcPts val="500"/>
              </a:spcBef>
              <a:spcAft>
                <a:spcPts val="0"/>
              </a:spcAft>
              <a:buClr>
                <a:schemeClr val="dk1"/>
              </a:buClr>
              <a:buSzPts val="2300"/>
              <a:buChar char="•"/>
            </a:pPr>
            <a:r>
              <a:rPr lang="en-US" sz="2300">
                <a:solidFill>
                  <a:schemeClr val="dk1"/>
                </a:solidFill>
              </a:rPr>
              <a:t>Practical Credits : 1</a:t>
            </a:r>
            <a:endParaRPr sz="2300"/>
          </a:p>
          <a:p>
            <a:pPr indent="-101600" lvl="2" marL="1143000" rtl="0" algn="l">
              <a:lnSpc>
                <a:spcPct val="90000"/>
              </a:lnSpc>
              <a:spcBef>
                <a:spcPts val="500"/>
              </a:spcBef>
              <a:spcAft>
                <a:spcPts val="0"/>
              </a:spcAft>
              <a:buClr>
                <a:schemeClr val="dk1"/>
              </a:buClr>
              <a:buSzPts val="2000"/>
              <a:buNone/>
            </a:pPr>
            <a:r>
              <a:t/>
            </a:r>
            <a:endParaRPr sz="2300">
              <a:solidFill>
                <a:schemeClr val="dk1"/>
              </a:solidFill>
            </a:endParaRPr>
          </a:p>
          <a:p>
            <a:pPr indent="-247650" lvl="1" marL="685800" rtl="0" algn="l">
              <a:lnSpc>
                <a:spcPct val="90000"/>
              </a:lnSpc>
              <a:spcBef>
                <a:spcPts val="500"/>
              </a:spcBef>
              <a:spcAft>
                <a:spcPts val="0"/>
              </a:spcAft>
              <a:buClr>
                <a:schemeClr val="dk1"/>
              </a:buClr>
              <a:buSzPts val="2700"/>
              <a:buChar char="•"/>
            </a:pPr>
            <a:r>
              <a:rPr lang="en-US" sz="2700">
                <a:solidFill>
                  <a:schemeClr val="dk1"/>
                </a:solidFill>
              </a:rPr>
              <a:t>Evaluation Scheme</a:t>
            </a:r>
            <a:endParaRPr sz="2700"/>
          </a:p>
          <a:p>
            <a:pPr indent="-247650" lvl="2" marL="1143000" rtl="0" algn="l">
              <a:lnSpc>
                <a:spcPct val="90000"/>
              </a:lnSpc>
              <a:spcBef>
                <a:spcPts val="500"/>
              </a:spcBef>
              <a:spcAft>
                <a:spcPts val="0"/>
              </a:spcAft>
              <a:buClr>
                <a:schemeClr val="dk1"/>
              </a:buClr>
              <a:buSzPts val="2300"/>
              <a:buChar char="•"/>
            </a:pPr>
            <a:r>
              <a:rPr lang="en-US" sz="2300">
                <a:solidFill>
                  <a:schemeClr val="dk1"/>
                </a:solidFill>
              </a:rPr>
              <a:t>Internal Exams </a:t>
            </a:r>
            <a:endParaRPr sz="2300"/>
          </a:p>
          <a:p>
            <a:pPr indent="-247650" lvl="3" marL="1600200" rtl="0" algn="l">
              <a:lnSpc>
                <a:spcPct val="90000"/>
              </a:lnSpc>
              <a:spcBef>
                <a:spcPts val="500"/>
              </a:spcBef>
              <a:spcAft>
                <a:spcPts val="0"/>
              </a:spcAft>
              <a:buClr>
                <a:schemeClr val="dk1"/>
              </a:buClr>
              <a:buSzPts val="2100"/>
              <a:buChar char="•"/>
            </a:pPr>
            <a:r>
              <a:rPr lang="en-US" sz="2100">
                <a:solidFill>
                  <a:schemeClr val="dk1"/>
                </a:solidFill>
              </a:rPr>
              <a:t>TA1/ TA2 (25 Marks Each)</a:t>
            </a:r>
            <a:endParaRPr sz="2100"/>
          </a:p>
          <a:p>
            <a:pPr indent="-247650" lvl="3" marL="1600200" rtl="0" algn="l">
              <a:lnSpc>
                <a:spcPct val="90000"/>
              </a:lnSpc>
              <a:spcBef>
                <a:spcPts val="500"/>
              </a:spcBef>
              <a:spcAft>
                <a:spcPts val="0"/>
              </a:spcAft>
              <a:buClr>
                <a:schemeClr val="dk1"/>
              </a:buClr>
              <a:buSzPts val="2100"/>
              <a:buChar char="•"/>
            </a:pPr>
            <a:r>
              <a:rPr lang="en-US" sz="2100">
                <a:solidFill>
                  <a:schemeClr val="dk1"/>
                </a:solidFill>
              </a:rPr>
              <a:t>M</a:t>
            </a:r>
            <a:r>
              <a:rPr lang="en-US" sz="2100"/>
              <a:t>i</a:t>
            </a:r>
            <a:r>
              <a:rPr lang="en-US" sz="2100">
                <a:solidFill>
                  <a:schemeClr val="dk1"/>
                </a:solidFill>
              </a:rPr>
              <a:t>d Sem Exam : 50 Marks</a:t>
            </a:r>
            <a:endParaRPr sz="2100"/>
          </a:p>
          <a:p>
            <a:pPr indent="-247650" lvl="2" marL="1143000" rtl="0" algn="l">
              <a:lnSpc>
                <a:spcPct val="90000"/>
              </a:lnSpc>
              <a:spcBef>
                <a:spcPts val="500"/>
              </a:spcBef>
              <a:spcAft>
                <a:spcPts val="0"/>
              </a:spcAft>
              <a:buClr>
                <a:schemeClr val="dk1"/>
              </a:buClr>
              <a:buSzPts val="2300"/>
              <a:buChar char="•"/>
            </a:pPr>
            <a:r>
              <a:rPr lang="en-US" sz="2300">
                <a:solidFill>
                  <a:schemeClr val="dk1"/>
                </a:solidFill>
              </a:rPr>
              <a:t>End Sem Exam : 100 Marks</a:t>
            </a:r>
            <a:endParaRPr sz="2300"/>
          </a:p>
          <a:p>
            <a:pPr indent="-247650" lvl="2" marL="1143000" rtl="0" algn="l">
              <a:lnSpc>
                <a:spcPct val="90000"/>
              </a:lnSpc>
              <a:spcBef>
                <a:spcPts val="500"/>
              </a:spcBef>
              <a:spcAft>
                <a:spcPts val="0"/>
              </a:spcAft>
              <a:buClr>
                <a:schemeClr val="dk1"/>
              </a:buClr>
              <a:buSzPts val="2300"/>
              <a:buChar char="•"/>
            </a:pPr>
            <a:r>
              <a:rPr lang="en-US" sz="2300">
                <a:solidFill>
                  <a:schemeClr val="dk1"/>
                </a:solidFill>
              </a:rPr>
              <a:t>Practical End Sem Exam : 100 Marks</a:t>
            </a:r>
            <a:endParaRPr sz="2300">
              <a:solidFill>
                <a:schemeClr val="dk1"/>
              </a:solidFill>
            </a:endParaRPr>
          </a:p>
        </p:txBody>
      </p:sp>
      <p:sp>
        <p:nvSpPr>
          <p:cNvPr id="237" name="Google Shape;237;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238" name="Google Shape;238;p7"/>
          <p:cNvSpPr txBox="1"/>
          <p:nvPr>
            <p:ph idx="1" type="body"/>
          </p:nvPr>
        </p:nvSpPr>
        <p:spPr>
          <a:xfrm>
            <a:off x="6096000" y="1748100"/>
            <a:ext cx="6034500" cy="33618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solidFill>
                  <a:schemeClr val="dk1"/>
                </a:solidFill>
              </a:rPr>
              <a:t>Unit – I Introduction to Maths for ML and Python</a:t>
            </a:r>
            <a:endParaRPr/>
          </a:p>
          <a:p>
            <a:pPr indent="-228600" lvl="0" marL="228600" rtl="0" algn="l">
              <a:lnSpc>
                <a:spcPct val="90000"/>
              </a:lnSpc>
              <a:spcBef>
                <a:spcPts val="1000"/>
              </a:spcBef>
              <a:spcAft>
                <a:spcPts val="0"/>
              </a:spcAft>
              <a:buClr>
                <a:schemeClr val="dk1"/>
              </a:buClr>
              <a:buSzPts val="2800"/>
              <a:buChar char="•"/>
            </a:pPr>
            <a:r>
              <a:rPr lang="en-US">
                <a:solidFill>
                  <a:schemeClr val="dk1"/>
                </a:solidFill>
              </a:rPr>
              <a:t>Unit – II Machine Learning</a:t>
            </a:r>
            <a:endParaRPr/>
          </a:p>
          <a:p>
            <a:pPr indent="-228600" lvl="0" marL="228600" rtl="0" algn="l">
              <a:lnSpc>
                <a:spcPct val="90000"/>
              </a:lnSpc>
              <a:spcBef>
                <a:spcPts val="1000"/>
              </a:spcBef>
              <a:spcAft>
                <a:spcPts val="0"/>
              </a:spcAft>
              <a:buClr>
                <a:schemeClr val="dk1"/>
              </a:buClr>
              <a:buSzPts val="2800"/>
              <a:buChar char="•"/>
            </a:pPr>
            <a:r>
              <a:rPr lang="en-US">
                <a:solidFill>
                  <a:schemeClr val="dk1"/>
                </a:solidFill>
              </a:rPr>
              <a:t>Unit – III Neural Network</a:t>
            </a:r>
            <a:endParaRPr/>
          </a:p>
          <a:p>
            <a:pPr indent="-228600" lvl="0" marL="228600" rtl="0" algn="l">
              <a:lnSpc>
                <a:spcPct val="90000"/>
              </a:lnSpc>
              <a:spcBef>
                <a:spcPts val="1000"/>
              </a:spcBef>
              <a:spcAft>
                <a:spcPts val="0"/>
              </a:spcAft>
              <a:buClr>
                <a:schemeClr val="dk1"/>
              </a:buClr>
              <a:buSzPts val="2800"/>
              <a:buChar char="•"/>
            </a:pPr>
            <a:r>
              <a:rPr lang="en-US">
                <a:solidFill>
                  <a:schemeClr val="dk1"/>
                </a:solidFill>
              </a:rPr>
              <a:t>Unit – IV Computer Vision and Natural Language Processing</a:t>
            </a:r>
            <a:endParaRPr/>
          </a:p>
          <a:p>
            <a:pPr indent="-228600" lvl="0" marL="228600" rtl="0" algn="l">
              <a:lnSpc>
                <a:spcPct val="90000"/>
              </a:lnSpc>
              <a:spcBef>
                <a:spcPts val="1000"/>
              </a:spcBef>
              <a:spcAft>
                <a:spcPts val="0"/>
              </a:spcAft>
              <a:buClr>
                <a:schemeClr val="dk1"/>
              </a:buClr>
              <a:buSzPts val="2800"/>
              <a:buChar char="•"/>
            </a:pPr>
            <a:r>
              <a:rPr lang="en-US">
                <a:solidFill>
                  <a:schemeClr val="dk1"/>
                </a:solidFill>
              </a:rPr>
              <a:t> Unit - V  ML/DL for Cyber Security</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71"/>
          <p:cNvSpPr txBox="1"/>
          <p:nvPr>
            <p:ph type="title"/>
          </p:nvPr>
        </p:nvSpPr>
        <p:spPr>
          <a:xfrm>
            <a:off x="687070" y="0"/>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1E4E79"/>
              </a:buClr>
              <a:buSzPts val="4400"/>
              <a:buFont typeface="Calibri"/>
              <a:buNone/>
            </a:pPr>
            <a:r>
              <a:rPr lang="en-US">
                <a:solidFill>
                  <a:srgbClr val="1E4E79"/>
                </a:solidFill>
              </a:rPr>
              <a:t>Ml vs  DL</a:t>
            </a:r>
            <a:br>
              <a:rPr lang="en-US">
                <a:solidFill>
                  <a:srgbClr val="1E4E79"/>
                </a:solidFill>
              </a:rPr>
            </a:br>
            <a:endParaRPr/>
          </a:p>
        </p:txBody>
      </p:sp>
      <p:sp>
        <p:nvSpPr>
          <p:cNvPr id="832" name="Google Shape;832;p71"/>
          <p:cNvSpPr txBox="1"/>
          <p:nvPr>
            <p:ph idx="1" type="body"/>
          </p:nvPr>
        </p:nvSpPr>
        <p:spPr>
          <a:xfrm>
            <a:off x="838200" y="876300"/>
            <a:ext cx="11012805" cy="548005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Time</a:t>
            </a:r>
            <a:endParaRPr/>
          </a:p>
          <a:p>
            <a:pPr indent="-228600" lvl="1" marL="685800" rtl="0" algn="l">
              <a:lnSpc>
                <a:spcPct val="90000"/>
              </a:lnSpc>
              <a:spcBef>
                <a:spcPts val="500"/>
              </a:spcBef>
              <a:spcAft>
                <a:spcPts val="0"/>
              </a:spcAft>
              <a:buClr>
                <a:schemeClr val="dk1"/>
              </a:buClr>
              <a:buSzPts val="2400"/>
              <a:buChar char="•"/>
            </a:pPr>
            <a:r>
              <a:rPr lang="en-US"/>
              <a:t>Machine learning systems can be set up and operate quickly but may be limited in the power of their results. Deep learning systems take more time to set up but can generate results instantaneously </a:t>
            </a:r>
            <a:endParaRPr/>
          </a:p>
          <a:p>
            <a:pPr indent="-228600" lvl="0" marL="228600" rtl="0" algn="l">
              <a:lnSpc>
                <a:spcPct val="90000"/>
              </a:lnSpc>
              <a:spcBef>
                <a:spcPts val="1000"/>
              </a:spcBef>
              <a:spcAft>
                <a:spcPts val="0"/>
              </a:spcAft>
              <a:buClr>
                <a:schemeClr val="dk1"/>
              </a:buClr>
              <a:buSzPts val="2800"/>
              <a:buChar char="•"/>
            </a:pPr>
            <a:r>
              <a:rPr lang="en-US"/>
              <a:t>Approach</a:t>
            </a:r>
            <a:endParaRPr/>
          </a:p>
          <a:p>
            <a:pPr indent="-228600" lvl="1" marL="685800" rtl="0" algn="l">
              <a:lnSpc>
                <a:spcPct val="90000"/>
              </a:lnSpc>
              <a:spcBef>
                <a:spcPts val="500"/>
              </a:spcBef>
              <a:spcAft>
                <a:spcPts val="0"/>
              </a:spcAft>
              <a:buClr>
                <a:schemeClr val="dk1"/>
              </a:buClr>
              <a:buSzPts val="2400"/>
              <a:buChar char="•"/>
            </a:pPr>
            <a:r>
              <a:rPr lang="en-US"/>
              <a:t>Machine learning tends to require structured data and uses traditional algorithms like linear regression. Deep learning employs neural networks and is built to accommodate large volumes of unstructured data.</a:t>
            </a:r>
            <a:endParaRPr/>
          </a:p>
          <a:p>
            <a:pPr indent="-228600" lvl="0" marL="228600" rtl="0" algn="l">
              <a:lnSpc>
                <a:spcPct val="90000"/>
              </a:lnSpc>
              <a:spcBef>
                <a:spcPts val="1000"/>
              </a:spcBef>
              <a:spcAft>
                <a:spcPts val="0"/>
              </a:spcAft>
              <a:buClr>
                <a:schemeClr val="dk1"/>
              </a:buClr>
              <a:buSzPts val="2800"/>
              <a:buChar char="•"/>
            </a:pPr>
            <a:r>
              <a:rPr lang="en-US"/>
              <a:t>Applications</a:t>
            </a:r>
            <a:endParaRPr/>
          </a:p>
          <a:p>
            <a:pPr indent="-228600" lvl="1" marL="685800" rtl="0" algn="l">
              <a:lnSpc>
                <a:spcPct val="90000"/>
              </a:lnSpc>
              <a:spcBef>
                <a:spcPts val="500"/>
              </a:spcBef>
              <a:spcAft>
                <a:spcPts val="0"/>
              </a:spcAft>
              <a:buClr>
                <a:schemeClr val="dk1"/>
              </a:buClr>
              <a:buSzPts val="2400"/>
              <a:buChar char="•"/>
            </a:pPr>
            <a:r>
              <a:rPr lang="en-US"/>
              <a:t>Machine learning is already in use in your email inbox, bank, and doctor’s office. Deep learning technology enables more complex and autonomous programs, like self-driving cars or robots that perform advanced surgery.</a:t>
            </a:r>
            <a:endParaRPr/>
          </a:p>
        </p:txBody>
      </p:sp>
      <p:sp>
        <p:nvSpPr>
          <p:cNvPr id="833" name="Google Shape;833;p7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834" name="Google Shape;834;p7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835" name="Google Shape;835;p7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7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solidFill>
                  <a:srgbClr val="1E4E79"/>
                </a:solidFill>
                <a:latin typeface="Arial"/>
                <a:ea typeface="Arial"/>
                <a:cs typeface="Arial"/>
                <a:sym typeface="Arial"/>
              </a:rPr>
              <a:t>2/13/2024</a:t>
            </a:r>
            <a:endParaRPr sz="1400">
              <a:solidFill>
                <a:srgbClr val="1E4E79"/>
              </a:solidFill>
              <a:latin typeface="Arial"/>
              <a:ea typeface="Arial"/>
              <a:cs typeface="Arial"/>
              <a:sym typeface="Arial"/>
            </a:endParaRPr>
          </a:p>
        </p:txBody>
      </p:sp>
      <p:sp>
        <p:nvSpPr>
          <p:cNvPr id="841" name="Google Shape;841;p7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sz="1400">
                <a:solidFill>
                  <a:srgbClr val="1E4E79"/>
                </a:solidFill>
                <a:latin typeface="Arial"/>
                <a:ea typeface="Arial"/>
                <a:cs typeface="Arial"/>
                <a:sym typeface="Arial"/>
              </a:rPr>
              <a:t>‹#›</a:t>
            </a:fld>
            <a:endParaRPr sz="1400">
              <a:solidFill>
                <a:srgbClr val="1E4E79"/>
              </a:solidFill>
              <a:latin typeface="Arial"/>
              <a:ea typeface="Arial"/>
              <a:cs typeface="Arial"/>
              <a:sym typeface="Arial"/>
            </a:endParaRPr>
          </a:p>
        </p:txBody>
      </p:sp>
      <p:sp>
        <p:nvSpPr>
          <p:cNvPr id="842" name="Google Shape;842;p72"/>
          <p:cNvSpPr txBox="1"/>
          <p:nvPr/>
        </p:nvSpPr>
        <p:spPr>
          <a:xfrm>
            <a:off x="783771" y="1645920"/>
            <a:ext cx="11142618" cy="70675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1E4E79"/>
                </a:solidFill>
                <a:latin typeface="Calibri"/>
                <a:ea typeface="Calibri"/>
                <a:cs typeface="Calibri"/>
                <a:sym typeface="Calibri"/>
              </a:rPr>
              <a:t>Python for Machine Learning</a:t>
            </a:r>
            <a:endParaRPr b="1" i="0" sz="4000" u="none" cap="none" strike="noStrike">
              <a:solidFill>
                <a:srgbClr val="1E4E79"/>
              </a:solidFill>
              <a:latin typeface="Calibri"/>
              <a:ea typeface="Calibri"/>
              <a:cs typeface="Calibri"/>
              <a:sym typeface="Calibri"/>
            </a:endParaRPr>
          </a:p>
        </p:txBody>
      </p:sp>
      <p:sp>
        <p:nvSpPr>
          <p:cNvPr id="843" name="Google Shape;843;p7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73"/>
          <p:cNvSpPr txBox="1"/>
          <p:nvPr>
            <p:ph type="title"/>
          </p:nvPr>
        </p:nvSpPr>
        <p:spPr>
          <a:xfrm>
            <a:off x="626745" y="-10223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Unit I : Python</a:t>
            </a:r>
            <a:endParaRPr/>
          </a:p>
        </p:txBody>
      </p:sp>
      <p:sp>
        <p:nvSpPr>
          <p:cNvPr id="849" name="Google Shape;849;p73"/>
          <p:cNvSpPr txBox="1"/>
          <p:nvPr>
            <p:ph idx="1" type="body"/>
          </p:nvPr>
        </p:nvSpPr>
        <p:spPr>
          <a:xfrm>
            <a:off x="377825" y="852170"/>
            <a:ext cx="11255375" cy="5439410"/>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US"/>
              <a:t>Basic Commands and Functions of Python</a:t>
            </a:r>
            <a:endParaRPr/>
          </a:p>
          <a:p>
            <a:pPr indent="-228600" lvl="0" marL="228600" rtl="0" algn="l">
              <a:lnSpc>
                <a:spcPct val="90000"/>
              </a:lnSpc>
              <a:spcBef>
                <a:spcPts val="1000"/>
              </a:spcBef>
              <a:spcAft>
                <a:spcPts val="0"/>
              </a:spcAft>
              <a:buClr>
                <a:schemeClr val="dk1"/>
              </a:buClr>
              <a:buSzPts val="2800"/>
              <a:buChar char="•"/>
            </a:pPr>
            <a:r>
              <a:rPr lang="en-US"/>
              <a:t>Python Scripting</a:t>
            </a:r>
            <a:endParaRPr/>
          </a:p>
          <a:p>
            <a:pPr indent="-228600" lvl="0" marL="228600" rtl="0" algn="l">
              <a:lnSpc>
                <a:spcPct val="90000"/>
              </a:lnSpc>
              <a:spcBef>
                <a:spcPts val="1000"/>
              </a:spcBef>
              <a:spcAft>
                <a:spcPts val="0"/>
              </a:spcAft>
              <a:buClr>
                <a:schemeClr val="dk1"/>
              </a:buClr>
              <a:buSzPts val="2800"/>
              <a:buChar char="•"/>
            </a:pPr>
            <a:r>
              <a:rPr lang="en-US"/>
              <a:t>numPy</a:t>
            </a:r>
            <a:endParaRPr/>
          </a:p>
          <a:p>
            <a:pPr indent="-228600" lvl="1" marL="685800" rtl="0" algn="l">
              <a:lnSpc>
                <a:spcPct val="90000"/>
              </a:lnSpc>
              <a:spcBef>
                <a:spcPts val="500"/>
              </a:spcBef>
              <a:spcAft>
                <a:spcPts val="0"/>
              </a:spcAft>
              <a:buClr>
                <a:schemeClr val="dk1"/>
              </a:buClr>
              <a:buSzPts val="2400"/>
              <a:buChar char="•"/>
            </a:pPr>
            <a:r>
              <a:rPr lang="en-US"/>
              <a:t>It  is a library for the Python programming language, adding support for large, multi-dimensional arrays and matrices, along with a large collection of high-level mathematical functions to operate on these arrays.</a:t>
            </a:r>
            <a:endParaRPr/>
          </a:p>
          <a:p>
            <a:pPr indent="-228600" lvl="0" marL="228600" rtl="0" algn="l">
              <a:lnSpc>
                <a:spcPct val="90000"/>
              </a:lnSpc>
              <a:spcBef>
                <a:spcPts val="1000"/>
              </a:spcBef>
              <a:spcAft>
                <a:spcPts val="0"/>
              </a:spcAft>
              <a:buClr>
                <a:schemeClr val="dk1"/>
              </a:buClr>
              <a:buSzPts val="2800"/>
              <a:buChar char="•"/>
            </a:pPr>
            <a:r>
              <a:rPr lang="en-US"/>
              <a:t>Pandas</a:t>
            </a:r>
            <a:endParaRPr/>
          </a:p>
          <a:p>
            <a:pPr indent="-228600" lvl="1" marL="685800" rtl="0" algn="l">
              <a:lnSpc>
                <a:spcPct val="90000"/>
              </a:lnSpc>
              <a:spcBef>
                <a:spcPts val="500"/>
              </a:spcBef>
              <a:spcAft>
                <a:spcPts val="0"/>
              </a:spcAft>
              <a:buClr>
                <a:schemeClr val="dk1"/>
              </a:buClr>
              <a:buSzPts val="2400"/>
              <a:buChar char="•"/>
            </a:pPr>
            <a:r>
              <a:rPr lang="en-US"/>
              <a:t>It is a software library written for the Python programming language for data manipulation and analysis. In particular, it offers data structures and operations for manipulating numerical tables and time series. </a:t>
            </a:r>
            <a:endParaRPr/>
          </a:p>
          <a:p>
            <a:pPr indent="-228600" lvl="0" marL="228600" rtl="0" algn="l">
              <a:lnSpc>
                <a:spcPct val="90000"/>
              </a:lnSpc>
              <a:spcBef>
                <a:spcPts val="1000"/>
              </a:spcBef>
              <a:spcAft>
                <a:spcPts val="0"/>
              </a:spcAft>
              <a:buClr>
                <a:schemeClr val="dk1"/>
              </a:buClr>
              <a:buSzPts val="2800"/>
              <a:buChar char="•"/>
            </a:pPr>
            <a:r>
              <a:rPr lang="en-US"/>
              <a:t>Matplotlib</a:t>
            </a:r>
            <a:endParaRPr/>
          </a:p>
          <a:p>
            <a:pPr indent="-228600" lvl="1" marL="685800" rtl="0" algn="l">
              <a:lnSpc>
                <a:spcPct val="90000"/>
              </a:lnSpc>
              <a:spcBef>
                <a:spcPts val="500"/>
              </a:spcBef>
              <a:spcAft>
                <a:spcPts val="0"/>
              </a:spcAft>
              <a:buClr>
                <a:schemeClr val="dk1"/>
              </a:buClr>
              <a:buSzPts val="2400"/>
              <a:buChar char="•"/>
            </a:pPr>
            <a:r>
              <a:rPr lang="en-US"/>
              <a:t>Matplotlib is a plotting library for the Python programming language and its numerical mathematics extension NumPy. It provides an object-oriented API for embedding plots into applications </a:t>
            </a:r>
            <a:endParaRPr/>
          </a:p>
        </p:txBody>
      </p:sp>
      <p:sp>
        <p:nvSpPr>
          <p:cNvPr id="850" name="Google Shape;850;p7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solidFill>
                  <a:srgbClr val="1E4E79"/>
                </a:solidFill>
                <a:latin typeface="Arial"/>
                <a:ea typeface="Arial"/>
                <a:cs typeface="Arial"/>
                <a:sym typeface="Arial"/>
              </a:rPr>
              <a:t>2/13/2024</a:t>
            </a:r>
            <a:endParaRPr sz="1400">
              <a:solidFill>
                <a:srgbClr val="1E4E79"/>
              </a:solidFill>
              <a:latin typeface="Arial"/>
              <a:ea typeface="Arial"/>
              <a:cs typeface="Arial"/>
              <a:sym typeface="Arial"/>
            </a:endParaRPr>
          </a:p>
        </p:txBody>
      </p:sp>
      <p:sp>
        <p:nvSpPr>
          <p:cNvPr id="851" name="Google Shape;851;p7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sz="1400">
                <a:solidFill>
                  <a:srgbClr val="1E4E79"/>
                </a:solidFill>
                <a:latin typeface="Arial"/>
                <a:ea typeface="Arial"/>
                <a:cs typeface="Arial"/>
                <a:sym typeface="Arial"/>
              </a:rPr>
              <a:t>‹#›</a:t>
            </a:fld>
            <a:endParaRPr sz="1400">
              <a:solidFill>
                <a:srgbClr val="1E4E79"/>
              </a:solidFill>
              <a:latin typeface="Arial"/>
              <a:ea typeface="Arial"/>
              <a:cs typeface="Arial"/>
              <a:sym typeface="Arial"/>
            </a:endParaRPr>
          </a:p>
        </p:txBody>
      </p:sp>
      <p:sp>
        <p:nvSpPr>
          <p:cNvPr id="852" name="Google Shape;852;p7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74"/>
          <p:cNvSpPr txBox="1"/>
          <p:nvPr>
            <p:ph type="title"/>
          </p:nvPr>
        </p:nvSpPr>
        <p:spPr>
          <a:xfrm>
            <a:off x="0" y="0"/>
            <a:ext cx="10515600" cy="75575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What is Python?</a:t>
            </a:r>
            <a:endParaRPr/>
          </a:p>
        </p:txBody>
      </p:sp>
      <p:sp>
        <p:nvSpPr>
          <p:cNvPr id="858" name="Google Shape;858;p74"/>
          <p:cNvSpPr txBox="1"/>
          <p:nvPr>
            <p:ph idx="1" type="body"/>
          </p:nvPr>
        </p:nvSpPr>
        <p:spPr>
          <a:xfrm>
            <a:off x="149941" y="1063625"/>
            <a:ext cx="5798574" cy="5103019"/>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Most popular language in the world!</a:t>
            </a:r>
            <a:endParaRPr/>
          </a:p>
          <a:p>
            <a:pPr indent="-228600" lvl="0" marL="228600" rtl="0" algn="l">
              <a:lnSpc>
                <a:spcPct val="90000"/>
              </a:lnSpc>
              <a:spcBef>
                <a:spcPts val="1000"/>
              </a:spcBef>
              <a:spcAft>
                <a:spcPts val="0"/>
              </a:spcAft>
              <a:buClr>
                <a:schemeClr val="dk1"/>
              </a:buClr>
              <a:buSzPts val="2800"/>
              <a:buChar char="•"/>
            </a:pPr>
            <a:r>
              <a:rPr lang="en-US"/>
              <a:t>Easier to understand and code in than C or C++.</a:t>
            </a:r>
            <a:endParaRPr/>
          </a:p>
          <a:p>
            <a:pPr indent="-228600" lvl="0" marL="228600" rtl="0" algn="l">
              <a:lnSpc>
                <a:spcPct val="90000"/>
              </a:lnSpc>
              <a:spcBef>
                <a:spcPts val="1000"/>
              </a:spcBef>
              <a:spcAft>
                <a:spcPts val="0"/>
              </a:spcAft>
              <a:buClr>
                <a:schemeClr val="dk1"/>
              </a:buClr>
              <a:buSzPts val="2800"/>
              <a:buChar char="•"/>
            </a:pPr>
            <a:r>
              <a:rPr lang="en-US"/>
              <a:t>It is an </a:t>
            </a:r>
            <a:r>
              <a:rPr b="1" i="1" lang="en-US"/>
              <a:t>interpreted </a:t>
            </a:r>
            <a:r>
              <a:rPr lang="en-US"/>
              <a:t>language. Program executes line-by-line. No compilation.</a:t>
            </a:r>
            <a:endParaRPr/>
          </a:p>
          <a:p>
            <a:pPr indent="-228600" lvl="0" marL="228600" rtl="0" algn="l">
              <a:lnSpc>
                <a:spcPct val="90000"/>
              </a:lnSpc>
              <a:spcBef>
                <a:spcPts val="1000"/>
              </a:spcBef>
              <a:spcAft>
                <a:spcPts val="0"/>
              </a:spcAft>
              <a:buClr>
                <a:schemeClr val="dk1"/>
              </a:buClr>
              <a:buSzPts val="2800"/>
              <a:buChar char="•"/>
            </a:pPr>
            <a:r>
              <a:rPr lang="en-US"/>
              <a:t>It is a </a:t>
            </a:r>
            <a:r>
              <a:rPr b="1" i="1" lang="en-US"/>
              <a:t>type less </a:t>
            </a:r>
            <a:r>
              <a:rPr lang="en-US"/>
              <a:t>language. No need to declare variables like </a:t>
            </a:r>
            <a:r>
              <a:rPr b="1" lang="en-US"/>
              <a:t>int x </a:t>
            </a:r>
            <a:r>
              <a:rPr lang="en-US"/>
              <a:t>in C.</a:t>
            </a:r>
            <a:endParaRPr/>
          </a:p>
          <a:p>
            <a:pPr indent="-228600" lvl="0" marL="228600" rtl="0" algn="l">
              <a:lnSpc>
                <a:spcPct val="90000"/>
              </a:lnSpc>
              <a:spcBef>
                <a:spcPts val="1000"/>
              </a:spcBef>
              <a:spcAft>
                <a:spcPts val="0"/>
              </a:spcAft>
              <a:buClr>
                <a:schemeClr val="dk1"/>
              </a:buClr>
              <a:buSzPts val="2800"/>
              <a:buChar char="•"/>
            </a:pPr>
            <a:r>
              <a:rPr lang="en-US"/>
              <a:t>It is an </a:t>
            </a:r>
            <a:r>
              <a:rPr b="1" i="1" lang="en-US"/>
              <a:t>indented </a:t>
            </a:r>
            <a:r>
              <a:rPr lang="en-US"/>
              <a:t>language. Indentation is compulsory, otherwise your program will not run!</a:t>
            </a:r>
            <a:endParaRPr/>
          </a:p>
        </p:txBody>
      </p:sp>
      <p:sp>
        <p:nvSpPr>
          <p:cNvPr id="859" name="Google Shape;859;p7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860" name="Google Shape;860;p7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861" name="Google Shape;861;p7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862" name="Google Shape;862;p74"/>
          <p:cNvSpPr txBox="1"/>
          <p:nvPr/>
        </p:nvSpPr>
        <p:spPr>
          <a:xfrm>
            <a:off x="6243486" y="1063625"/>
            <a:ext cx="5948514" cy="4916884"/>
          </a:xfrm>
          <a:prstGeom prst="rect">
            <a:avLst/>
          </a:prstGeom>
          <a:noFill/>
          <a:ln>
            <a:noFill/>
          </a:ln>
        </p:spPr>
        <p:txBody>
          <a:bodyPr anchorCtr="0" anchor="t" bIns="45700" lIns="91425" spcFirstLastPara="1" rIns="91425" wrap="square" tIns="45700">
            <a:normAutofit/>
          </a:bodyPr>
          <a:lstStyle/>
          <a:p>
            <a:pPr indent="-241300" lvl="0" marL="228600" marR="0" rtl="0" algn="l">
              <a:lnSpc>
                <a:spcPct val="90000"/>
              </a:lnSpc>
              <a:spcBef>
                <a:spcPts val="0"/>
              </a:spcBef>
              <a:spcAft>
                <a:spcPts val="0"/>
              </a:spcAft>
              <a:buClr>
                <a:schemeClr val="dk1"/>
              </a:buClr>
              <a:buSzPts val="3000"/>
              <a:buFont typeface="Arial"/>
              <a:buChar char="•"/>
            </a:pPr>
            <a:r>
              <a:rPr b="0" i="0" lang="en-US" sz="3000" u="none" cap="none" strike="noStrike">
                <a:solidFill>
                  <a:schemeClr val="dk1"/>
                </a:solidFill>
                <a:latin typeface="Calibri"/>
                <a:ea typeface="Calibri"/>
                <a:cs typeface="Calibri"/>
                <a:sym typeface="Calibri"/>
              </a:rPr>
              <a:t>Contains libraries and support for almost everything.</a:t>
            </a:r>
            <a:endParaRPr sz="3000"/>
          </a:p>
          <a:p>
            <a:pPr indent="-241300" lvl="0" marL="228600" marR="0" rtl="0" algn="l">
              <a:lnSpc>
                <a:spcPct val="90000"/>
              </a:lnSpc>
              <a:spcBef>
                <a:spcPts val="1000"/>
              </a:spcBef>
              <a:spcAft>
                <a:spcPts val="0"/>
              </a:spcAft>
              <a:buClr>
                <a:schemeClr val="dk1"/>
              </a:buClr>
              <a:buSzPts val="3000"/>
              <a:buFont typeface="Arial"/>
              <a:buChar char="•"/>
            </a:pPr>
            <a:r>
              <a:rPr b="0" i="0" lang="en-US" sz="3000" u="none" cap="none" strike="noStrike">
                <a:solidFill>
                  <a:schemeClr val="dk1"/>
                </a:solidFill>
                <a:latin typeface="Calibri"/>
                <a:ea typeface="Calibri"/>
                <a:cs typeface="Calibri"/>
                <a:sym typeface="Calibri"/>
              </a:rPr>
              <a:t>It is called a </a:t>
            </a:r>
            <a:r>
              <a:rPr b="1" i="1" lang="en-US" sz="3000" u="none" cap="none" strike="noStrike">
                <a:solidFill>
                  <a:schemeClr val="dk1"/>
                </a:solidFill>
                <a:latin typeface="Calibri"/>
                <a:ea typeface="Calibri"/>
                <a:cs typeface="Calibri"/>
                <a:sym typeface="Calibri"/>
              </a:rPr>
              <a:t>scripted </a:t>
            </a:r>
            <a:r>
              <a:rPr b="0" i="0" lang="en-US" sz="3000" u="none" cap="none" strike="noStrike">
                <a:solidFill>
                  <a:schemeClr val="dk1"/>
                </a:solidFill>
                <a:latin typeface="Calibri"/>
                <a:ea typeface="Calibri"/>
                <a:cs typeface="Calibri"/>
                <a:sym typeface="Calibri"/>
              </a:rPr>
              <a:t>language.</a:t>
            </a:r>
            <a:r>
              <a:rPr lang="en-US" sz="3000"/>
              <a:t> </a:t>
            </a:r>
            <a:r>
              <a:rPr b="0" i="0" lang="en-US" sz="3000" u="none" cap="none" strike="noStrike">
                <a:solidFill>
                  <a:schemeClr val="dk1"/>
                </a:solidFill>
                <a:latin typeface="Calibri"/>
                <a:ea typeface="Calibri"/>
                <a:cs typeface="Calibri"/>
                <a:sym typeface="Calibri"/>
              </a:rPr>
              <a:t>Runs one thing at a time.</a:t>
            </a:r>
            <a:endParaRPr sz="3000"/>
          </a:p>
          <a:p>
            <a:pPr indent="-241300" lvl="0" marL="228600" marR="0" rtl="0" algn="l">
              <a:lnSpc>
                <a:spcPct val="90000"/>
              </a:lnSpc>
              <a:spcBef>
                <a:spcPts val="1000"/>
              </a:spcBef>
              <a:spcAft>
                <a:spcPts val="0"/>
              </a:spcAft>
              <a:buClr>
                <a:schemeClr val="dk1"/>
              </a:buClr>
              <a:buSzPts val="3000"/>
              <a:buFont typeface="Arial"/>
              <a:buChar char="•"/>
            </a:pPr>
            <a:r>
              <a:rPr b="0" i="0" lang="en-US" sz="3000" u="none" cap="none" strike="noStrike">
                <a:solidFill>
                  <a:schemeClr val="dk1"/>
                </a:solidFill>
                <a:latin typeface="Calibri"/>
                <a:ea typeface="Calibri"/>
                <a:cs typeface="Calibri"/>
                <a:sym typeface="Calibri"/>
              </a:rPr>
              <a:t>It is an </a:t>
            </a:r>
            <a:r>
              <a:rPr b="1" i="1" lang="en-US" sz="3000" u="none" cap="none" strike="noStrike">
                <a:solidFill>
                  <a:schemeClr val="dk1"/>
                </a:solidFill>
                <a:latin typeface="Calibri"/>
                <a:ea typeface="Calibri"/>
                <a:cs typeface="Calibri"/>
                <a:sym typeface="Calibri"/>
              </a:rPr>
              <a:t>object oriented </a:t>
            </a:r>
            <a:r>
              <a:rPr b="0" i="0" lang="en-US" sz="3000" u="none" cap="none" strike="noStrike">
                <a:solidFill>
                  <a:schemeClr val="dk1"/>
                </a:solidFill>
                <a:latin typeface="Calibri"/>
                <a:ea typeface="Calibri"/>
                <a:cs typeface="Calibri"/>
                <a:sym typeface="Calibri"/>
              </a:rPr>
              <a:t>language.</a:t>
            </a:r>
            <a:endParaRPr sz="3000"/>
          </a:p>
          <a:p>
            <a:pPr indent="-266700" lvl="1" marL="685800" marR="0" rtl="0" algn="l">
              <a:lnSpc>
                <a:spcPct val="90000"/>
              </a:lnSpc>
              <a:spcBef>
                <a:spcPts val="500"/>
              </a:spcBef>
              <a:spcAft>
                <a:spcPts val="0"/>
              </a:spcAft>
              <a:buClr>
                <a:schemeClr val="dk1"/>
              </a:buClr>
              <a:buSzPts val="3000"/>
              <a:buFont typeface="Arial"/>
              <a:buChar char="•"/>
            </a:pPr>
            <a:r>
              <a:rPr b="0" i="0" lang="en-US" sz="3000" u="none" cap="none" strike="noStrike">
                <a:solidFill>
                  <a:schemeClr val="dk1"/>
                </a:solidFill>
                <a:latin typeface="Calibri"/>
                <a:ea typeface="Calibri"/>
                <a:cs typeface="Calibri"/>
                <a:sym typeface="Calibri"/>
              </a:rPr>
              <a:t>Shall learn more about this later.</a:t>
            </a:r>
            <a:endParaRPr sz="3000"/>
          </a:p>
          <a:p>
            <a:pPr indent="-266700" lvl="1" marL="685800" marR="0" rtl="0" algn="l">
              <a:lnSpc>
                <a:spcPct val="90000"/>
              </a:lnSpc>
              <a:spcBef>
                <a:spcPts val="500"/>
              </a:spcBef>
              <a:spcAft>
                <a:spcPts val="0"/>
              </a:spcAft>
              <a:buClr>
                <a:schemeClr val="dk1"/>
              </a:buClr>
              <a:buSzPts val="3000"/>
              <a:buFont typeface="Arial"/>
              <a:buChar char="•"/>
            </a:pPr>
            <a:r>
              <a:rPr b="0" i="0" lang="en-US" sz="3000" u="none" cap="none" strike="noStrike">
                <a:solidFill>
                  <a:schemeClr val="dk1"/>
                </a:solidFill>
                <a:latin typeface="Calibri"/>
                <a:ea typeface="Calibri"/>
                <a:cs typeface="Calibri"/>
                <a:sym typeface="Calibri"/>
              </a:rPr>
              <a:t>It’s something like </a:t>
            </a:r>
            <a:r>
              <a:rPr b="1" i="0" lang="en-US" sz="3000" u="none" cap="none" strike="noStrike">
                <a:solidFill>
                  <a:schemeClr val="dk1"/>
                </a:solidFill>
                <a:latin typeface="Calibri"/>
                <a:ea typeface="Calibri"/>
                <a:cs typeface="Calibri"/>
                <a:sym typeface="Calibri"/>
              </a:rPr>
              <a:t>Java</a:t>
            </a:r>
            <a:r>
              <a:rPr b="0" i="0" lang="en-US" sz="3000" u="none" cap="none" strike="noStrike">
                <a:solidFill>
                  <a:schemeClr val="dk1"/>
                </a:solidFill>
                <a:latin typeface="Calibri"/>
                <a:ea typeface="Calibri"/>
                <a:cs typeface="Calibri"/>
                <a:sym typeface="Calibri"/>
              </a:rPr>
              <a:t>.</a:t>
            </a:r>
            <a:endParaRPr sz="3000"/>
          </a:p>
          <a:p>
            <a:pPr indent="-241300" lvl="0" marL="228600" marR="0" rtl="0" algn="l">
              <a:lnSpc>
                <a:spcPct val="90000"/>
              </a:lnSpc>
              <a:spcBef>
                <a:spcPts val="1000"/>
              </a:spcBef>
              <a:spcAft>
                <a:spcPts val="0"/>
              </a:spcAft>
              <a:buClr>
                <a:schemeClr val="dk1"/>
              </a:buClr>
              <a:buSzPts val="3000"/>
              <a:buFont typeface="Arial"/>
              <a:buChar char="•"/>
            </a:pPr>
            <a:r>
              <a:rPr b="0" i="0" lang="en-US" sz="3000" u="none" cap="none" strike="noStrike">
                <a:solidFill>
                  <a:schemeClr val="dk1"/>
                </a:solidFill>
                <a:latin typeface="Calibri"/>
                <a:ea typeface="Calibri"/>
                <a:cs typeface="Calibri"/>
                <a:sym typeface="Calibri"/>
              </a:rPr>
              <a:t>No pointers in Python. All data allocated dynamically.</a:t>
            </a:r>
            <a:endParaRPr sz="3000"/>
          </a:p>
          <a:p>
            <a:pPr indent="-76200" lvl="1" marL="685800" marR="0" rtl="0" algn="l">
              <a:lnSpc>
                <a:spcPct val="90000"/>
              </a:lnSpc>
              <a:spcBef>
                <a:spcPts val="500"/>
              </a:spcBef>
              <a:spcAft>
                <a:spcPts val="0"/>
              </a:spcAft>
              <a:buClr>
                <a:schemeClr val="dk1"/>
              </a:buClr>
              <a:buSzPts val="2400"/>
              <a:buFont typeface="Arial"/>
              <a:buNone/>
            </a:pPr>
            <a:r>
              <a:t/>
            </a:r>
            <a:endParaRPr b="1" i="0" sz="3000" u="none" cap="none" strike="noStrike">
              <a:solidFill>
                <a:schemeClr val="dk1"/>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7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Setting</a:t>
            </a:r>
            <a:r>
              <a:rPr lang="en-US"/>
              <a:t> up The Environment</a:t>
            </a:r>
            <a:endParaRPr/>
          </a:p>
        </p:txBody>
      </p:sp>
      <p:sp>
        <p:nvSpPr>
          <p:cNvPr id="868" name="Google Shape;868;p7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US"/>
              <a:t>Assignments shall be given throughout the lab course. Practise coding well.</a:t>
            </a:r>
            <a:endParaRPr/>
          </a:p>
          <a:p>
            <a:pPr indent="-228600" lvl="0" marL="228600" rtl="0" algn="l">
              <a:lnSpc>
                <a:spcPct val="90000"/>
              </a:lnSpc>
              <a:spcBef>
                <a:spcPts val="1000"/>
              </a:spcBef>
              <a:spcAft>
                <a:spcPts val="0"/>
              </a:spcAft>
              <a:buClr>
                <a:schemeClr val="dk1"/>
              </a:buClr>
              <a:buSzPts val="2800"/>
              <a:buChar char="•"/>
            </a:pPr>
            <a:r>
              <a:rPr lang="en-US"/>
              <a:t>You can either use Google Colab : https://colab.research.google.com/</a:t>
            </a:r>
            <a:endParaRPr/>
          </a:p>
          <a:p>
            <a:pPr indent="0" lvl="2" marL="914400" rtl="0" algn="l">
              <a:lnSpc>
                <a:spcPct val="90000"/>
              </a:lnSpc>
              <a:spcBef>
                <a:spcPts val="500"/>
              </a:spcBef>
              <a:spcAft>
                <a:spcPts val="0"/>
              </a:spcAft>
              <a:buClr>
                <a:schemeClr val="dk1"/>
              </a:buClr>
              <a:buSzPts val="2800"/>
              <a:buNone/>
            </a:pPr>
            <a:r>
              <a:rPr b="1" lang="en-US" sz="2800"/>
              <a:t>			OR</a:t>
            </a:r>
            <a:endParaRPr/>
          </a:p>
          <a:p>
            <a:pPr indent="-228600" lvl="0" marL="228600" rtl="0" algn="l">
              <a:lnSpc>
                <a:spcPct val="90000"/>
              </a:lnSpc>
              <a:spcBef>
                <a:spcPts val="1000"/>
              </a:spcBef>
              <a:spcAft>
                <a:spcPts val="0"/>
              </a:spcAft>
              <a:buClr>
                <a:schemeClr val="dk1"/>
              </a:buClr>
              <a:buSzPts val="2800"/>
              <a:buChar char="•"/>
            </a:pPr>
            <a:r>
              <a:rPr lang="en-US"/>
              <a:t>Install Python3 in your system.</a:t>
            </a:r>
            <a:endParaRPr/>
          </a:p>
          <a:p>
            <a:pPr indent="-228600" lvl="0" marL="228600" rtl="0" algn="l">
              <a:lnSpc>
                <a:spcPct val="90000"/>
              </a:lnSpc>
              <a:spcBef>
                <a:spcPts val="1000"/>
              </a:spcBef>
              <a:spcAft>
                <a:spcPts val="0"/>
              </a:spcAft>
              <a:buClr>
                <a:schemeClr val="dk1"/>
              </a:buClr>
              <a:buSzPts val="2800"/>
              <a:buChar char="•"/>
            </a:pPr>
            <a:r>
              <a:rPr lang="en-US"/>
              <a:t>First, go to python website: </a:t>
            </a:r>
            <a:r>
              <a:rPr lang="en-US" u="sng">
                <a:solidFill>
                  <a:schemeClr val="hlink"/>
                </a:solidFill>
                <a:hlinkClick r:id="rId3"/>
              </a:rPr>
              <a:t>www.python.org</a:t>
            </a:r>
            <a:endParaRPr/>
          </a:p>
          <a:p>
            <a:pPr indent="-228600" lvl="0" marL="228600" rtl="0" algn="l">
              <a:lnSpc>
                <a:spcPct val="90000"/>
              </a:lnSpc>
              <a:spcBef>
                <a:spcPts val="1000"/>
              </a:spcBef>
              <a:spcAft>
                <a:spcPts val="0"/>
              </a:spcAft>
              <a:buClr>
                <a:schemeClr val="dk1"/>
              </a:buClr>
              <a:buSzPts val="2800"/>
              <a:buChar char="•"/>
            </a:pPr>
            <a:r>
              <a:rPr lang="en-US"/>
              <a:t>Click on ‘Downloads’ in the website and download Python3</a:t>
            </a:r>
            <a:endParaRPr/>
          </a:p>
          <a:p>
            <a:pPr indent="0" lvl="0" marL="0" rtl="0" algn="l">
              <a:lnSpc>
                <a:spcPct val="90000"/>
              </a:lnSpc>
              <a:spcBef>
                <a:spcPts val="1000"/>
              </a:spcBef>
              <a:spcAft>
                <a:spcPts val="0"/>
              </a:spcAft>
              <a:buClr>
                <a:schemeClr val="dk1"/>
              </a:buClr>
              <a:buSzPts val="2800"/>
              <a:buNone/>
            </a:pPr>
            <a:r>
              <a:rPr lang="en-US"/>
              <a:t>				</a:t>
            </a:r>
            <a:r>
              <a:rPr b="1" lang="en-US"/>
              <a:t>OR</a:t>
            </a:r>
            <a:endParaRPr/>
          </a:p>
          <a:p>
            <a:pPr indent="-228600" lvl="0" marL="228600" rtl="0" algn="l">
              <a:lnSpc>
                <a:spcPct val="90000"/>
              </a:lnSpc>
              <a:spcBef>
                <a:spcPts val="1000"/>
              </a:spcBef>
              <a:spcAft>
                <a:spcPts val="0"/>
              </a:spcAft>
              <a:buClr>
                <a:schemeClr val="dk1"/>
              </a:buClr>
              <a:buSzPts val="2800"/>
              <a:buChar char="•"/>
            </a:pPr>
            <a:r>
              <a:rPr lang="en-US"/>
              <a:t>Install Anaconda -Jupyter</a:t>
            </a:r>
            <a:endParaRPr/>
          </a:p>
        </p:txBody>
      </p:sp>
      <p:sp>
        <p:nvSpPr>
          <p:cNvPr id="869" name="Google Shape;869;p7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870" name="Google Shape;870;p7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871" name="Google Shape;871;p7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78"/>
          <p:cNvSpPr txBox="1"/>
          <p:nvPr>
            <p:ph type="title"/>
          </p:nvPr>
        </p:nvSpPr>
        <p:spPr>
          <a:xfrm>
            <a:off x="661225" y="146500"/>
            <a:ext cx="10515600" cy="75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What are Environment Variables?</a:t>
            </a:r>
            <a:endParaRPr/>
          </a:p>
        </p:txBody>
      </p:sp>
      <p:sp>
        <p:nvSpPr>
          <p:cNvPr id="877" name="Google Shape;877;p78"/>
          <p:cNvSpPr txBox="1"/>
          <p:nvPr>
            <p:ph idx="1" type="body"/>
          </p:nvPr>
        </p:nvSpPr>
        <p:spPr>
          <a:xfrm>
            <a:off x="601050" y="1011475"/>
            <a:ext cx="10989900" cy="5344800"/>
          </a:xfrm>
          <a:prstGeom prst="rect">
            <a:avLst/>
          </a:prstGeom>
          <a:noFill/>
          <a:ln>
            <a:noFill/>
          </a:ln>
        </p:spPr>
        <p:txBody>
          <a:bodyPr anchorCtr="0" anchor="t" bIns="45700" lIns="91425" spcFirstLastPara="1" rIns="91425" wrap="square" tIns="45700">
            <a:normAutofit lnSpcReduction="20000"/>
          </a:bodyPr>
          <a:lstStyle/>
          <a:p>
            <a:pPr indent="-252730" lvl="0" marL="228600" rtl="0" algn="l">
              <a:lnSpc>
                <a:spcPct val="90000"/>
              </a:lnSpc>
              <a:spcBef>
                <a:spcPts val="0"/>
              </a:spcBef>
              <a:spcAft>
                <a:spcPts val="0"/>
              </a:spcAft>
              <a:buClr>
                <a:schemeClr val="dk1"/>
              </a:buClr>
              <a:buSzPts val="2600"/>
              <a:buChar char="•"/>
            </a:pPr>
            <a:r>
              <a:rPr lang="en-US" sz="2600"/>
              <a:t>Environment variables (sometimes called "env vars") are variables you store outside your program that can affect how it runs. For example, you can set environment variables that contain the key and secret for an API. Your program might then use those variables when it connects to the API.</a:t>
            </a:r>
            <a:endParaRPr sz="2600"/>
          </a:p>
          <a:p>
            <a:pPr indent="-252730" lvl="0" marL="228600" rtl="0" algn="l">
              <a:lnSpc>
                <a:spcPct val="90000"/>
              </a:lnSpc>
              <a:spcBef>
                <a:spcPts val="1000"/>
              </a:spcBef>
              <a:spcAft>
                <a:spcPts val="0"/>
              </a:spcAft>
              <a:buClr>
                <a:schemeClr val="dk1"/>
              </a:buClr>
              <a:buSzPts val="2600"/>
              <a:buChar char="•"/>
            </a:pPr>
            <a:r>
              <a:rPr lang="en-US" sz="2600"/>
              <a:t>Storing your secrets in your environment instead of your source code has a few advantages:</a:t>
            </a:r>
            <a:endParaRPr sz="2600"/>
          </a:p>
          <a:p>
            <a:pPr indent="-252730" lvl="0" marL="228600" rtl="0" algn="l">
              <a:lnSpc>
                <a:spcPct val="90000"/>
              </a:lnSpc>
              <a:spcBef>
                <a:spcPts val="1000"/>
              </a:spcBef>
              <a:spcAft>
                <a:spcPts val="0"/>
              </a:spcAft>
              <a:buClr>
                <a:schemeClr val="dk1"/>
              </a:buClr>
              <a:buSzPts val="2600"/>
              <a:buChar char="•"/>
            </a:pPr>
            <a:r>
              <a:rPr b="1" lang="en-US" sz="2600"/>
              <a:t>Security:</a:t>
            </a:r>
            <a:r>
              <a:rPr lang="en-US" sz="2600"/>
              <a:t> Environment variables help you safeguard sensitive data like API keys and passwords. For example, you may not want whoever downloads your source code access to an API key you are using.</a:t>
            </a:r>
            <a:endParaRPr sz="2600"/>
          </a:p>
          <a:p>
            <a:pPr indent="-252730" lvl="0" marL="228600" rtl="0" algn="l">
              <a:lnSpc>
                <a:spcPct val="90000"/>
              </a:lnSpc>
              <a:spcBef>
                <a:spcPts val="1000"/>
              </a:spcBef>
              <a:spcAft>
                <a:spcPts val="0"/>
              </a:spcAft>
              <a:buClr>
                <a:schemeClr val="dk1"/>
              </a:buClr>
              <a:buSzPts val="2600"/>
              <a:buChar char="•"/>
            </a:pPr>
            <a:r>
              <a:rPr b="1" lang="en-US" sz="2600"/>
              <a:t>Configuration Management:</a:t>
            </a:r>
            <a:r>
              <a:rPr lang="en-US" sz="2600"/>
              <a:t> With environment variables, it’s easy to store and manage configuration settings.</a:t>
            </a:r>
            <a:endParaRPr sz="2600"/>
          </a:p>
          <a:p>
            <a:pPr indent="-252730" lvl="0" marL="228600" rtl="0" algn="l">
              <a:lnSpc>
                <a:spcPct val="90000"/>
              </a:lnSpc>
              <a:spcBef>
                <a:spcPts val="1000"/>
              </a:spcBef>
              <a:spcAft>
                <a:spcPts val="0"/>
              </a:spcAft>
              <a:buClr>
                <a:schemeClr val="dk1"/>
              </a:buClr>
              <a:buSzPts val="2600"/>
              <a:buChar char="•"/>
            </a:pPr>
            <a:r>
              <a:rPr b="1" lang="en-US" sz="2600"/>
              <a:t>Portability:</a:t>
            </a:r>
            <a:r>
              <a:rPr lang="en-US" sz="2600"/>
              <a:t> You can adapt applications to different environments without code changes. For example, if your code behaves differently on different operating systems, you can use an environment variable to manage this.</a:t>
            </a:r>
            <a:endParaRPr sz="2600"/>
          </a:p>
          <a:p>
            <a:pPr indent="-252730" lvl="0" marL="228600" rtl="0" algn="l">
              <a:lnSpc>
                <a:spcPct val="90000"/>
              </a:lnSpc>
              <a:spcBef>
                <a:spcPts val="1000"/>
              </a:spcBef>
              <a:spcAft>
                <a:spcPts val="0"/>
              </a:spcAft>
              <a:buClr>
                <a:schemeClr val="dk1"/>
              </a:buClr>
              <a:buSzPts val="2600"/>
              <a:buChar char="•"/>
            </a:pPr>
            <a:r>
              <a:rPr b="1" lang="en-US" sz="2600"/>
              <a:t>Testing and Debugging:</a:t>
            </a:r>
            <a:r>
              <a:rPr lang="en-US" sz="2600"/>
              <a:t> Developers can simplify testing and debugging by adjusting environment variables rather than changing the code.</a:t>
            </a:r>
            <a:endParaRPr sz="2600"/>
          </a:p>
        </p:txBody>
      </p:sp>
      <p:sp>
        <p:nvSpPr>
          <p:cNvPr id="878" name="Google Shape;878;p7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879" name="Google Shape;879;p7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880" name="Google Shape;880;p7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7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1111"/>
              <a:buFont typeface="Calibri"/>
              <a:buNone/>
            </a:pPr>
            <a:r>
              <a:rPr b="1" lang="en-US"/>
              <a:t>How to Use Environment Variables in Python</a:t>
            </a:r>
            <a:br>
              <a:rPr b="1" lang="en-US"/>
            </a:br>
            <a:endParaRPr/>
          </a:p>
        </p:txBody>
      </p:sp>
      <p:sp>
        <p:nvSpPr>
          <p:cNvPr id="886" name="Google Shape;886;p7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import os</a:t>
            </a:r>
            <a:endParaRPr/>
          </a:p>
          <a:p>
            <a:pPr indent="-228600" lvl="0" marL="228600" rtl="0" algn="l">
              <a:lnSpc>
                <a:spcPct val="90000"/>
              </a:lnSpc>
              <a:spcBef>
                <a:spcPts val="1000"/>
              </a:spcBef>
              <a:spcAft>
                <a:spcPts val="0"/>
              </a:spcAft>
              <a:buClr>
                <a:schemeClr val="dk1"/>
              </a:buClr>
              <a:buSzPts val="2800"/>
              <a:buChar char="•"/>
            </a:pPr>
            <a:r>
              <a:rPr lang="en-US"/>
              <a:t>os.environ</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https://www.simplilearn.com/tutorials/python-tutorial/python-path</a:t>
            </a:r>
            <a:endParaRPr/>
          </a:p>
        </p:txBody>
      </p:sp>
      <p:sp>
        <p:nvSpPr>
          <p:cNvPr id="887" name="Google Shape;887;p7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888" name="Google Shape;888;p7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889" name="Google Shape;889;p7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80"/>
          <p:cNvSpPr txBox="1"/>
          <p:nvPr>
            <p:ph type="title"/>
          </p:nvPr>
        </p:nvSpPr>
        <p:spPr>
          <a:xfrm>
            <a:off x="838200" y="129304"/>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Installing Python3 on your Windows System</a:t>
            </a:r>
            <a:endParaRPr/>
          </a:p>
        </p:txBody>
      </p:sp>
      <p:sp>
        <p:nvSpPr>
          <p:cNvPr id="895" name="Google Shape;895;p80"/>
          <p:cNvSpPr txBox="1"/>
          <p:nvPr>
            <p:ph idx="1" type="body"/>
          </p:nvPr>
        </p:nvSpPr>
        <p:spPr>
          <a:xfrm>
            <a:off x="9104670" y="1436328"/>
            <a:ext cx="2918337" cy="3076678"/>
          </a:xfrm>
          <a:prstGeom prst="rect">
            <a:avLst/>
          </a:prstGeom>
          <a:noFill/>
          <a:ln>
            <a:noFill/>
          </a:ln>
        </p:spPr>
        <p:txBody>
          <a:bodyPr anchorCtr="0" anchor="t" bIns="45700" lIns="91425" spcFirstLastPara="1" rIns="91425" wrap="square" tIns="45700">
            <a:normAutofit fontScale="85000" lnSpcReduction="10000"/>
          </a:bodyPr>
          <a:lstStyle/>
          <a:p>
            <a:pPr indent="-228600" lvl="0" marL="228600" rtl="0" algn="l">
              <a:lnSpc>
                <a:spcPct val="90000"/>
              </a:lnSpc>
              <a:spcBef>
                <a:spcPts val="0"/>
              </a:spcBef>
              <a:spcAft>
                <a:spcPts val="0"/>
              </a:spcAft>
              <a:buClr>
                <a:schemeClr val="dk1"/>
              </a:buClr>
              <a:buSzPct val="117647"/>
              <a:buChar char="•"/>
            </a:pPr>
            <a:r>
              <a:rPr lang="en-US"/>
              <a:t>After the download, run the exe file.</a:t>
            </a:r>
            <a:endParaRPr/>
          </a:p>
          <a:p>
            <a:pPr indent="-228600" lvl="0" marL="228600" rtl="0" algn="l">
              <a:lnSpc>
                <a:spcPct val="90000"/>
              </a:lnSpc>
              <a:spcBef>
                <a:spcPts val="1000"/>
              </a:spcBef>
              <a:spcAft>
                <a:spcPts val="0"/>
              </a:spcAft>
              <a:buClr>
                <a:schemeClr val="dk1"/>
              </a:buClr>
              <a:buSzPct val="117647"/>
              <a:buChar char="•"/>
            </a:pPr>
            <a:r>
              <a:rPr lang="en-US"/>
              <a:t>Once done, launch the program </a:t>
            </a:r>
            <a:r>
              <a:rPr b="1" lang="en-US"/>
              <a:t>IDLE Python </a:t>
            </a:r>
            <a:r>
              <a:rPr lang="en-US"/>
              <a:t>from Start Menu.</a:t>
            </a:r>
            <a:endParaRPr/>
          </a:p>
          <a:p>
            <a:pPr indent="-228600" lvl="0" marL="228600" rtl="0" algn="l">
              <a:lnSpc>
                <a:spcPct val="90000"/>
              </a:lnSpc>
              <a:spcBef>
                <a:spcPts val="1000"/>
              </a:spcBef>
              <a:spcAft>
                <a:spcPts val="0"/>
              </a:spcAft>
              <a:buClr>
                <a:schemeClr val="dk1"/>
              </a:buClr>
              <a:buSzPct val="117647"/>
              <a:buChar char="•"/>
            </a:pPr>
            <a:r>
              <a:rPr lang="en-US"/>
              <a:t>Start coding like you would do here in the lab!</a:t>
            </a:r>
            <a:endParaRPr/>
          </a:p>
        </p:txBody>
      </p:sp>
      <p:sp>
        <p:nvSpPr>
          <p:cNvPr id="896" name="Google Shape;896;p8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897" name="Google Shape;897;p8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898" name="Google Shape;898;p8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pic>
        <p:nvPicPr>
          <p:cNvPr id="899" name="Google Shape;899;p80"/>
          <p:cNvPicPr preferRelativeResize="0"/>
          <p:nvPr/>
        </p:nvPicPr>
        <p:blipFill rotWithShape="1">
          <a:blip r:embed="rId3">
            <a:alphaModFix/>
          </a:blip>
          <a:srcRect b="0" l="0" r="0" t="0"/>
          <a:stretch/>
        </p:blipFill>
        <p:spPr>
          <a:xfrm>
            <a:off x="88592" y="1055739"/>
            <a:ext cx="8740775" cy="5035550"/>
          </a:xfrm>
          <a:prstGeom prst="rect">
            <a:avLst/>
          </a:prstGeom>
          <a:noFill/>
          <a:ln>
            <a:noFill/>
          </a:ln>
        </p:spPr>
      </p:pic>
      <p:pic>
        <p:nvPicPr>
          <p:cNvPr id="900" name="Google Shape;900;p80"/>
          <p:cNvPicPr preferRelativeResize="0"/>
          <p:nvPr/>
        </p:nvPicPr>
        <p:blipFill rotWithShape="1">
          <a:blip r:embed="rId4">
            <a:alphaModFix/>
          </a:blip>
          <a:srcRect b="77896" l="0" r="0" t="0"/>
          <a:stretch/>
        </p:blipFill>
        <p:spPr>
          <a:xfrm>
            <a:off x="4945359" y="4696573"/>
            <a:ext cx="6944299" cy="1636026"/>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8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Python Scripting</a:t>
            </a:r>
            <a:endParaRPr/>
          </a:p>
        </p:txBody>
      </p:sp>
      <p:sp>
        <p:nvSpPr>
          <p:cNvPr id="906" name="Google Shape;906;p81"/>
          <p:cNvSpPr txBox="1"/>
          <p:nvPr>
            <p:ph idx="1" type="body"/>
          </p:nvPr>
        </p:nvSpPr>
        <p:spPr>
          <a:xfrm>
            <a:off x="2152650" y="1825625"/>
            <a:ext cx="7886700" cy="150279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In Python scripts, we write exactly the statements that we would have written in the interpreter.</a:t>
            </a:r>
            <a:endParaRPr/>
          </a:p>
          <a:p>
            <a:pPr indent="-228600" lvl="0" marL="228600" rtl="0" algn="l">
              <a:lnSpc>
                <a:spcPct val="90000"/>
              </a:lnSpc>
              <a:spcBef>
                <a:spcPts val="1000"/>
              </a:spcBef>
              <a:spcAft>
                <a:spcPts val="0"/>
              </a:spcAft>
              <a:buClr>
                <a:schemeClr val="dk1"/>
              </a:buClr>
              <a:buSzPts val="2800"/>
              <a:buChar char="•"/>
            </a:pPr>
            <a:r>
              <a:rPr lang="en-US"/>
              <a:t>We write Python scripts using </a:t>
            </a:r>
            <a:r>
              <a:rPr b="1" lang="en-US"/>
              <a:t>vi </a:t>
            </a:r>
            <a:r>
              <a:rPr lang="en-US"/>
              <a:t>as before.</a:t>
            </a:r>
            <a:endParaRPr/>
          </a:p>
        </p:txBody>
      </p:sp>
      <p:sp>
        <p:nvSpPr>
          <p:cNvPr id="907" name="Google Shape;907;p81"/>
          <p:cNvSpPr txBox="1"/>
          <p:nvPr/>
        </p:nvSpPr>
        <p:spPr>
          <a:xfrm>
            <a:off x="5062412" y="3328416"/>
            <a:ext cx="2701159" cy="52197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vi 	test.py</a:t>
            </a:r>
            <a:endParaRPr b="0" i="0" sz="1400" u="none" cap="none" strike="noStrike">
              <a:solidFill>
                <a:srgbClr val="000000"/>
              </a:solidFill>
              <a:latin typeface="Arial"/>
              <a:ea typeface="Arial"/>
              <a:cs typeface="Arial"/>
              <a:sym typeface="Arial"/>
            </a:endParaRPr>
          </a:p>
        </p:txBody>
      </p:sp>
      <p:sp>
        <p:nvSpPr>
          <p:cNvPr id="908" name="Google Shape;908;p81"/>
          <p:cNvSpPr txBox="1"/>
          <p:nvPr/>
        </p:nvSpPr>
        <p:spPr>
          <a:xfrm>
            <a:off x="2152650" y="3851636"/>
            <a:ext cx="7886700" cy="979571"/>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We run a Python script using the following command in terminal:</a:t>
            </a:r>
            <a:endParaRPr b="0" i="0" sz="2800" u="none" cap="none" strike="noStrike">
              <a:solidFill>
                <a:schemeClr val="dk1"/>
              </a:solidFill>
              <a:latin typeface="Calibri"/>
              <a:ea typeface="Calibri"/>
              <a:cs typeface="Calibri"/>
              <a:sym typeface="Calibri"/>
            </a:endParaRPr>
          </a:p>
        </p:txBody>
      </p:sp>
      <p:sp>
        <p:nvSpPr>
          <p:cNvPr id="909" name="Google Shape;909;p81"/>
          <p:cNvSpPr txBox="1"/>
          <p:nvPr/>
        </p:nvSpPr>
        <p:spPr>
          <a:xfrm>
            <a:off x="4745420" y="4831207"/>
            <a:ext cx="2701159" cy="52197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python  test.py</a:t>
            </a:r>
            <a:endParaRPr b="0" i="0" sz="1400" u="none" cap="none" strike="noStrike">
              <a:solidFill>
                <a:srgbClr val="000000"/>
              </a:solidFill>
              <a:latin typeface="Arial"/>
              <a:ea typeface="Arial"/>
              <a:cs typeface="Arial"/>
              <a:sym typeface="Arial"/>
            </a:endParaRPr>
          </a:p>
        </p:txBody>
      </p:sp>
      <p:sp>
        <p:nvSpPr>
          <p:cNvPr id="910" name="Google Shape;910;p8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911" name="Google Shape;911;p8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912" name="Google Shape;912;p8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8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Operators</a:t>
            </a:r>
            <a:endParaRPr/>
          </a:p>
        </p:txBody>
      </p:sp>
      <p:sp>
        <p:nvSpPr>
          <p:cNvPr id="918" name="Google Shape;918;p8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 </a:t>
            </a:r>
            <a:r>
              <a:rPr b="1" i="1" lang="en-US"/>
              <a:t>unary</a:t>
            </a:r>
            <a:r>
              <a:rPr lang="en-US"/>
              <a:t>, </a:t>
            </a:r>
            <a:r>
              <a:rPr b="1" i="1" lang="en-US"/>
              <a:t>binary </a:t>
            </a:r>
            <a:r>
              <a:rPr lang="en-US"/>
              <a:t>or </a:t>
            </a:r>
            <a:r>
              <a:rPr b="1" i="1" lang="en-US"/>
              <a:t>ternary</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Arithmetic Operators</a:t>
            </a:r>
            <a:endParaRPr/>
          </a:p>
          <a:p>
            <a:pPr indent="-228600" lvl="0" marL="228600" rtl="0" algn="l">
              <a:lnSpc>
                <a:spcPct val="90000"/>
              </a:lnSpc>
              <a:spcBef>
                <a:spcPts val="1000"/>
              </a:spcBef>
              <a:spcAft>
                <a:spcPts val="0"/>
              </a:spcAft>
              <a:buClr>
                <a:schemeClr val="dk1"/>
              </a:buClr>
              <a:buSzPts val="2800"/>
              <a:buChar char="•"/>
            </a:pPr>
            <a:r>
              <a:rPr lang="en-US"/>
              <a:t>Relational Operators</a:t>
            </a:r>
            <a:endParaRPr/>
          </a:p>
          <a:p>
            <a:pPr indent="-228600" lvl="0" marL="228600" rtl="0" algn="l">
              <a:lnSpc>
                <a:spcPct val="90000"/>
              </a:lnSpc>
              <a:spcBef>
                <a:spcPts val="1000"/>
              </a:spcBef>
              <a:spcAft>
                <a:spcPts val="0"/>
              </a:spcAft>
              <a:buClr>
                <a:schemeClr val="dk1"/>
              </a:buClr>
              <a:buSzPts val="2800"/>
              <a:buChar char="•"/>
            </a:pPr>
            <a:r>
              <a:rPr lang="en-US"/>
              <a:t>Assignment Operators</a:t>
            </a:r>
            <a:endParaRPr/>
          </a:p>
          <a:p>
            <a:pPr indent="-228600" lvl="0" marL="228600" rtl="0" algn="l">
              <a:lnSpc>
                <a:spcPct val="90000"/>
              </a:lnSpc>
              <a:spcBef>
                <a:spcPts val="1000"/>
              </a:spcBef>
              <a:spcAft>
                <a:spcPts val="0"/>
              </a:spcAft>
              <a:buClr>
                <a:schemeClr val="dk1"/>
              </a:buClr>
              <a:buSzPts val="2800"/>
              <a:buChar char="•"/>
            </a:pPr>
            <a:r>
              <a:rPr lang="en-US"/>
              <a:t>Bitwise Operators</a:t>
            </a:r>
            <a:endParaRPr/>
          </a:p>
          <a:p>
            <a:pPr indent="-228600" lvl="0" marL="228600" rtl="0" algn="l">
              <a:lnSpc>
                <a:spcPct val="90000"/>
              </a:lnSpc>
              <a:spcBef>
                <a:spcPts val="1000"/>
              </a:spcBef>
              <a:spcAft>
                <a:spcPts val="0"/>
              </a:spcAft>
              <a:buClr>
                <a:schemeClr val="dk1"/>
              </a:buClr>
              <a:buSzPts val="2800"/>
              <a:buChar char="•"/>
            </a:pPr>
            <a:r>
              <a:rPr lang="en-US"/>
              <a:t>Logical Operators</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sp>
        <p:nvSpPr>
          <p:cNvPr id="919" name="Google Shape;919;p8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920" name="Google Shape;920;p8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921" name="Google Shape;921;p8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Books for learning Math</a:t>
            </a:r>
            <a:endParaRPr/>
          </a:p>
        </p:txBody>
      </p:sp>
      <p:sp>
        <p:nvSpPr>
          <p:cNvPr id="244" name="Google Shape;244;p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u="sng">
                <a:solidFill>
                  <a:schemeClr val="hlink"/>
                </a:solidFill>
                <a:hlinkClick r:id="rId3"/>
              </a:rPr>
              <a:t>https://mml-book.github.io/book/mml-book.pdf</a:t>
            </a:r>
            <a:endParaRPr/>
          </a:p>
          <a:p>
            <a:pPr indent="-50800" lvl="0" marL="228600" rtl="0" algn="l">
              <a:lnSpc>
                <a:spcPct val="90000"/>
              </a:lnSpc>
              <a:spcBef>
                <a:spcPts val="1000"/>
              </a:spcBef>
              <a:spcAft>
                <a:spcPts val="0"/>
              </a:spcAft>
              <a:buClr>
                <a:schemeClr val="dk1"/>
              </a:buClr>
              <a:buSzPts val="2800"/>
              <a:buNone/>
            </a:pPr>
            <a:r>
              <a:t/>
            </a:r>
            <a:endParaRPr/>
          </a:p>
        </p:txBody>
      </p:sp>
      <p:sp>
        <p:nvSpPr>
          <p:cNvPr id="245" name="Google Shape;245;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246" name="Google Shape;246;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47" name="Google Shape;247;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8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Operator Precedence</a:t>
            </a:r>
            <a:endParaRPr/>
          </a:p>
        </p:txBody>
      </p:sp>
      <p:graphicFrame>
        <p:nvGraphicFramePr>
          <p:cNvPr id="927" name="Google Shape;927;p83"/>
          <p:cNvGraphicFramePr/>
          <p:nvPr/>
        </p:nvGraphicFramePr>
        <p:xfrm>
          <a:off x="3048000" y="1397000"/>
          <a:ext cx="3000000" cy="3000000"/>
        </p:xfrm>
        <a:graphic>
          <a:graphicData uri="http://schemas.openxmlformats.org/drawingml/2006/table">
            <a:tbl>
              <a:tblPr bandRow="1" firstRow="1">
                <a:noFill/>
                <a:tableStyleId>{13CC4834-6F68-423C-B039-3A28CDC6C815}</a:tableStyleId>
              </a:tblPr>
              <a:tblGrid>
                <a:gridCol w="6096000"/>
              </a:tblGrid>
              <a:tr h="37085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The Higher the Position, the Higher the Precedence</a:t>
                      </a:r>
                      <a:endParaRPr sz="1800" u="none" cap="none" strike="noStrike"/>
                    </a:p>
                  </a:txBody>
                  <a:tcPr marT="45725" marB="45725" marR="91450" marL="91450"/>
                </a:tc>
              </a:tr>
              <a:tr h="37085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a:t>
                      </a:r>
                      <a:endParaRPr sz="1800" u="none" cap="none" strike="noStrike"/>
                    </a:p>
                  </a:txBody>
                  <a:tcPr marT="45725" marB="45725" marR="91450" marL="91450"/>
                </a:tc>
              </a:tr>
              <a:tr h="37085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 + (unary) – (unary)</a:t>
                      </a:r>
                      <a:endParaRPr sz="1400" u="none" cap="none" strike="noStrike"/>
                    </a:p>
                  </a:txBody>
                  <a:tcPr marT="45725" marB="45725" marR="91450" marL="91450"/>
                </a:tc>
              </a:tr>
              <a:tr h="37085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 / % //</a:t>
                      </a:r>
                      <a:endParaRPr sz="1800" u="none" cap="none" strike="noStrike"/>
                    </a:p>
                  </a:txBody>
                  <a:tcPr marT="45725" marB="45725" marR="91450" marL="91450"/>
                </a:tc>
              </a:tr>
              <a:tr h="37085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 -</a:t>
                      </a:r>
                      <a:endParaRPr sz="1400" u="none" cap="none" strike="noStrike"/>
                    </a:p>
                  </a:txBody>
                  <a:tcPr marT="45725" marB="45725" marR="91450" marL="91450"/>
                </a:tc>
              </a:tr>
              <a:tr h="37085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&amp;</a:t>
                      </a:r>
                      <a:endParaRPr sz="1800" u="none" cap="none" strike="noStrike"/>
                    </a:p>
                  </a:txBody>
                  <a:tcPr marT="45725" marB="45725" marR="91450" marL="91450"/>
                </a:tc>
              </a:tr>
              <a:tr h="37085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 |</a:t>
                      </a:r>
                      <a:endParaRPr sz="1800" u="none" cap="none" strike="noStrike"/>
                    </a:p>
                  </a:txBody>
                  <a:tcPr marT="45725" marB="45725" marR="91450" marL="91450"/>
                </a:tc>
              </a:tr>
              <a:tr h="37085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&lt;= &gt;= &lt; &gt;</a:t>
                      </a:r>
                      <a:endParaRPr sz="1400" u="none" cap="none" strike="noStrike"/>
                    </a:p>
                  </a:txBody>
                  <a:tcPr marT="45725" marB="45725" marR="91450" marL="91450"/>
                </a:tc>
              </a:tr>
              <a:tr h="370850">
                <a:tc>
                  <a:txBody>
                    <a:bodyPr/>
                    <a:lstStyle/>
                    <a:p>
                      <a:pPr indent="0" lvl="0" marL="0" marR="0" rtl="0" algn="ctr">
                        <a:lnSpc>
                          <a:spcPct val="100000"/>
                        </a:lnSpc>
                        <a:spcBef>
                          <a:spcPts val="0"/>
                        </a:spcBef>
                        <a:spcAft>
                          <a:spcPts val="0"/>
                        </a:spcAft>
                        <a:buClr>
                          <a:schemeClr val="dk1"/>
                        </a:buClr>
                        <a:buSzPts val="1800"/>
                        <a:buFont typeface="Noto Sans Symbols"/>
                        <a:buNone/>
                      </a:pPr>
                      <a:r>
                        <a:rPr lang="en-US" sz="1800" u="none" cap="none" strike="noStrike"/>
                        <a:t> &lt;&gt; == !=</a:t>
                      </a:r>
                      <a:endParaRPr sz="1400" u="none" cap="none" strike="noStrike"/>
                    </a:p>
                  </a:txBody>
                  <a:tcPr marT="45725" marB="45725" marR="91450" marL="91450"/>
                </a:tc>
              </a:tr>
              <a:tr h="37085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 %= /= //= -= += *= **=</a:t>
                      </a:r>
                      <a:endParaRPr sz="1400" u="none" cap="none" strike="noStrike"/>
                    </a:p>
                  </a:txBody>
                  <a:tcPr marT="45725" marB="45725" marR="91450" marL="91450"/>
                </a:tc>
              </a:tr>
              <a:tr h="37085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not and or</a:t>
                      </a:r>
                      <a:endParaRPr sz="1400" u="none" cap="none" strike="noStrike"/>
                    </a:p>
                  </a:txBody>
                  <a:tcPr marT="45725" marB="45725" marR="91450" marL="91450"/>
                </a:tc>
              </a:tr>
            </a:tbl>
          </a:graphicData>
        </a:graphic>
      </p:graphicFrame>
      <p:sp>
        <p:nvSpPr>
          <p:cNvPr id="928" name="Google Shape;928;p8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929" name="Google Shape;929;p8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930" name="Google Shape;930;p8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8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Array  vs. List in Python </a:t>
            </a:r>
            <a:br>
              <a:rPr lang="en-US"/>
            </a:br>
            <a:endParaRPr/>
          </a:p>
        </p:txBody>
      </p:sp>
      <p:sp>
        <p:nvSpPr>
          <p:cNvPr id="936" name="Google Shape;936;p84"/>
          <p:cNvSpPr txBox="1"/>
          <p:nvPr>
            <p:ph idx="1" type="body"/>
          </p:nvPr>
        </p:nvSpPr>
        <p:spPr>
          <a:xfrm>
            <a:off x="566420" y="1146810"/>
            <a:ext cx="11028045" cy="5208905"/>
          </a:xfrm>
          <a:prstGeom prst="rect">
            <a:avLst/>
          </a:prstGeom>
          <a:noFill/>
          <a:ln>
            <a:noFill/>
          </a:ln>
        </p:spPr>
        <p:txBody>
          <a:bodyPr anchorCtr="0" anchor="t" bIns="45700" lIns="91425" spcFirstLastPara="1" rIns="91425" wrap="square" tIns="45700">
            <a:normAutofit fontScale="90000" lnSpcReduction="10000"/>
          </a:bodyPr>
          <a:lstStyle/>
          <a:p>
            <a:pPr indent="-228600" lvl="0" marL="228600" rtl="0" algn="l">
              <a:lnSpc>
                <a:spcPct val="90000"/>
              </a:lnSpc>
              <a:spcBef>
                <a:spcPts val="0"/>
              </a:spcBef>
              <a:spcAft>
                <a:spcPts val="0"/>
              </a:spcAft>
              <a:buClr>
                <a:schemeClr val="dk1"/>
              </a:buClr>
              <a:buSzPct val="100000"/>
              <a:buChar char="•"/>
            </a:pPr>
            <a:r>
              <a:rPr b="1" lang="en-US"/>
              <a:t>List: </a:t>
            </a:r>
            <a:r>
              <a:rPr lang="en-US"/>
              <a:t>A list in Python is a collection of items which can contain elements of multiple data types, which may be either numeric, character logical values, etc.</a:t>
            </a:r>
            <a:endParaRPr/>
          </a:p>
          <a:p>
            <a:pPr indent="0" lvl="1" marL="457200" rtl="0" algn="l">
              <a:lnSpc>
                <a:spcPct val="90000"/>
              </a:lnSpc>
              <a:spcBef>
                <a:spcPts val="500"/>
              </a:spcBef>
              <a:spcAft>
                <a:spcPts val="0"/>
              </a:spcAft>
              <a:buClr>
                <a:schemeClr val="dk1"/>
              </a:buClr>
              <a:buSzPct val="100000"/>
              <a:buNone/>
            </a:pPr>
            <a:r>
              <a:rPr lang="en-US"/>
              <a:t>sample_list = [1,"Yash",['a','e']]</a:t>
            </a:r>
            <a:endParaRPr/>
          </a:p>
          <a:p>
            <a:pPr indent="0" lvl="1" marL="457200" rtl="0" algn="l">
              <a:lnSpc>
                <a:spcPct val="90000"/>
              </a:lnSpc>
              <a:spcBef>
                <a:spcPts val="500"/>
              </a:spcBef>
              <a:spcAft>
                <a:spcPts val="0"/>
              </a:spcAft>
              <a:buClr>
                <a:schemeClr val="dk1"/>
              </a:buClr>
              <a:buSzPct val="100000"/>
              <a:buNone/>
            </a:pPr>
            <a:r>
              <a:rPr lang="en-US"/>
              <a:t>print(sample_list)</a:t>
            </a:r>
            <a:endParaRPr/>
          </a:p>
          <a:p>
            <a:pPr indent="0" lvl="1" marL="457200" rtl="0" algn="l">
              <a:lnSpc>
                <a:spcPct val="90000"/>
              </a:lnSpc>
              <a:spcBef>
                <a:spcPts val="500"/>
              </a:spcBef>
              <a:spcAft>
                <a:spcPts val="0"/>
              </a:spcAft>
              <a:buClr>
                <a:schemeClr val="dk1"/>
              </a:buClr>
              <a:buSzPct val="100000"/>
              <a:buNone/>
            </a:pPr>
            <a:r>
              <a:t/>
            </a:r>
            <a:endParaRPr sz="2400"/>
          </a:p>
          <a:p>
            <a:pPr indent="-228600" lvl="0" marL="228600" rtl="0" algn="l">
              <a:lnSpc>
                <a:spcPct val="90000"/>
              </a:lnSpc>
              <a:spcBef>
                <a:spcPts val="1000"/>
              </a:spcBef>
              <a:spcAft>
                <a:spcPts val="0"/>
              </a:spcAft>
              <a:buClr>
                <a:schemeClr val="dk1"/>
              </a:buClr>
              <a:buSzPct val="100000"/>
              <a:buChar char="•"/>
            </a:pPr>
            <a:r>
              <a:rPr b="1" lang="en-US"/>
              <a:t>Array:</a:t>
            </a:r>
            <a:r>
              <a:rPr lang="en-US"/>
              <a:t> An array is a vector containing homogeneous elements i.e. belonging to the same data type. Elements are allocated with contiguous memory locations allowing easy modification, that is, addition, deletion, accessing of elements.</a:t>
            </a:r>
            <a:endParaRPr/>
          </a:p>
          <a:p>
            <a:pPr indent="-68579" lvl="0" marL="228600" rtl="0" algn="l">
              <a:lnSpc>
                <a:spcPct val="90000"/>
              </a:lnSpc>
              <a:spcBef>
                <a:spcPts val="1000"/>
              </a:spcBef>
              <a:spcAft>
                <a:spcPts val="0"/>
              </a:spcAft>
              <a:buClr>
                <a:schemeClr val="dk1"/>
              </a:buClr>
              <a:buSzPct val="100000"/>
              <a:buNone/>
            </a:pPr>
            <a:r>
              <a:t/>
            </a:r>
            <a:endParaRPr/>
          </a:p>
          <a:p>
            <a:pPr indent="0" lvl="1" marL="457200" rtl="0" algn="l">
              <a:lnSpc>
                <a:spcPct val="90000"/>
              </a:lnSpc>
              <a:spcBef>
                <a:spcPts val="500"/>
              </a:spcBef>
              <a:spcAft>
                <a:spcPts val="0"/>
              </a:spcAft>
              <a:buClr>
                <a:schemeClr val="dk1"/>
              </a:buClr>
              <a:buSzPct val="100000"/>
              <a:buNone/>
            </a:pPr>
            <a:r>
              <a:rPr lang="en-US"/>
              <a:t>import array </a:t>
            </a:r>
            <a:endParaRPr/>
          </a:p>
          <a:p>
            <a:pPr indent="0" lvl="1" marL="457200" rtl="0" algn="l">
              <a:lnSpc>
                <a:spcPct val="90000"/>
              </a:lnSpc>
              <a:spcBef>
                <a:spcPts val="500"/>
              </a:spcBef>
              <a:spcAft>
                <a:spcPts val="0"/>
              </a:spcAft>
              <a:buClr>
                <a:schemeClr val="dk1"/>
              </a:buClr>
              <a:buSzPct val="100000"/>
              <a:buNone/>
            </a:pPr>
            <a:r>
              <a:rPr lang="en-US"/>
              <a:t>sample_array = array.array(‘K', [1, 2, 3])  </a:t>
            </a:r>
            <a:endParaRPr/>
          </a:p>
          <a:p>
            <a:pPr indent="0" lvl="1" marL="457200" rtl="0" algn="l">
              <a:lnSpc>
                <a:spcPct val="90000"/>
              </a:lnSpc>
              <a:spcBef>
                <a:spcPts val="500"/>
              </a:spcBef>
              <a:spcAft>
                <a:spcPts val="0"/>
              </a:spcAft>
              <a:buClr>
                <a:schemeClr val="dk1"/>
              </a:buClr>
              <a:buSzPct val="100000"/>
              <a:buNone/>
            </a:pPr>
            <a:r>
              <a:rPr lang="en-US"/>
              <a:t># accessing elements of array</a:t>
            </a:r>
            <a:endParaRPr/>
          </a:p>
          <a:p>
            <a:pPr indent="0" lvl="1" marL="457200" rtl="0" algn="l">
              <a:lnSpc>
                <a:spcPct val="90000"/>
              </a:lnSpc>
              <a:spcBef>
                <a:spcPts val="500"/>
              </a:spcBef>
              <a:spcAft>
                <a:spcPts val="0"/>
              </a:spcAft>
              <a:buClr>
                <a:schemeClr val="dk1"/>
              </a:buClr>
              <a:buSzPct val="100000"/>
              <a:buNone/>
            </a:pPr>
            <a:r>
              <a:rPr lang="en-US"/>
              <a:t>for i in sample_array:</a:t>
            </a:r>
            <a:endParaRPr/>
          </a:p>
          <a:p>
            <a:pPr indent="0" lvl="1" marL="457200" rtl="0" algn="l">
              <a:lnSpc>
                <a:spcPct val="90000"/>
              </a:lnSpc>
              <a:spcBef>
                <a:spcPts val="500"/>
              </a:spcBef>
              <a:spcAft>
                <a:spcPts val="0"/>
              </a:spcAft>
              <a:buClr>
                <a:schemeClr val="dk1"/>
              </a:buClr>
              <a:buSzPct val="100000"/>
              <a:buNone/>
            </a:pPr>
            <a:r>
              <a:rPr lang="en-US"/>
              <a:t>     print(i)</a:t>
            </a:r>
            <a:endParaRPr/>
          </a:p>
          <a:p>
            <a:pPr indent="0" lvl="0" marL="0" rtl="0" algn="l">
              <a:lnSpc>
                <a:spcPct val="90000"/>
              </a:lnSpc>
              <a:spcBef>
                <a:spcPts val="1000"/>
              </a:spcBef>
              <a:spcAft>
                <a:spcPts val="0"/>
              </a:spcAft>
              <a:buClr>
                <a:schemeClr val="dk1"/>
              </a:buClr>
              <a:buSzPct val="100000"/>
              <a:buNone/>
            </a:pPr>
            <a:r>
              <a:t/>
            </a:r>
            <a:endParaRPr/>
          </a:p>
        </p:txBody>
      </p:sp>
      <p:sp>
        <p:nvSpPr>
          <p:cNvPr id="937" name="Google Shape;937;p8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solidFill>
                  <a:srgbClr val="1E4E79"/>
                </a:solidFill>
              </a:rPr>
              <a:t>2/13/2024</a:t>
            </a:r>
            <a:endParaRPr sz="1400">
              <a:solidFill>
                <a:srgbClr val="1E4E79"/>
              </a:solidFill>
            </a:endParaRPr>
          </a:p>
        </p:txBody>
      </p:sp>
      <p:sp>
        <p:nvSpPr>
          <p:cNvPr id="938" name="Google Shape;938;p8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sz="1400">
                <a:solidFill>
                  <a:srgbClr val="1E4E79"/>
                </a:solidFill>
              </a:rPr>
              <a:t>‹#›</a:t>
            </a:fld>
            <a:endParaRPr sz="1400">
              <a:solidFill>
                <a:srgbClr val="1E4E79"/>
              </a:solidFill>
            </a:endParaRPr>
          </a:p>
        </p:txBody>
      </p:sp>
      <p:sp>
        <p:nvSpPr>
          <p:cNvPr id="939" name="Google Shape;939;p8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85"/>
          <p:cNvSpPr txBox="1"/>
          <p:nvPr>
            <p:ph type="title"/>
          </p:nvPr>
        </p:nvSpPr>
        <p:spPr>
          <a:xfrm>
            <a:off x="505460" y="-14541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Array vs. List in Python </a:t>
            </a:r>
            <a:br>
              <a:rPr lang="en-US"/>
            </a:br>
            <a:endParaRPr/>
          </a:p>
        </p:txBody>
      </p:sp>
      <p:pic>
        <p:nvPicPr>
          <p:cNvPr descr="Listvsarray" id="945" name="Google Shape;945;p85"/>
          <p:cNvPicPr preferRelativeResize="0"/>
          <p:nvPr>
            <p:ph idx="1" type="body"/>
          </p:nvPr>
        </p:nvPicPr>
        <p:blipFill rotWithShape="1">
          <a:blip r:embed="rId3">
            <a:alphaModFix/>
          </a:blip>
          <a:srcRect b="0" l="0" r="0" t="0"/>
          <a:stretch/>
        </p:blipFill>
        <p:spPr>
          <a:xfrm>
            <a:off x="2042795" y="412750"/>
            <a:ext cx="9504680" cy="6445250"/>
          </a:xfrm>
          <a:prstGeom prst="rect">
            <a:avLst/>
          </a:prstGeom>
          <a:noFill/>
          <a:ln>
            <a:noFill/>
          </a:ln>
        </p:spPr>
      </p:pic>
      <p:sp>
        <p:nvSpPr>
          <p:cNvPr id="946" name="Google Shape;946;p8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solidFill>
                  <a:srgbClr val="1E4E79"/>
                </a:solidFill>
              </a:rPr>
              <a:t>2/13/2024</a:t>
            </a:r>
            <a:endParaRPr sz="1400">
              <a:solidFill>
                <a:srgbClr val="1E4E79"/>
              </a:solidFill>
            </a:endParaRPr>
          </a:p>
        </p:txBody>
      </p:sp>
      <p:sp>
        <p:nvSpPr>
          <p:cNvPr id="947" name="Google Shape;947;p85"/>
          <p:cNvSpPr txBox="1"/>
          <p:nvPr>
            <p:ph idx="11" type="ftr"/>
          </p:nvPr>
        </p:nvSpPr>
        <p:spPr>
          <a:xfrm>
            <a:off x="412877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1400">
                <a:solidFill>
                  <a:srgbClr val="1E4E79"/>
                </a:solidFill>
              </a:rPr>
              <a:t>Dr. Ravirajsinh Vaghela</a:t>
            </a:r>
            <a:endParaRPr sz="1400">
              <a:solidFill>
                <a:srgbClr val="1E4E79"/>
              </a:solidFill>
            </a:endParaRPr>
          </a:p>
        </p:txBody>
      </p:sp>
      <p:sp>
        <p:nvSpPr>
          <p:cNvPr id="948" name="Google Shape;948;p8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sz="1400">
                <a:solidFill>
                  <a:srgbClr val="1E4E79"/>
                </a:solidFill>
              </a:rPr>
              <a:t>‹#›</a:t>
            </a:fld>
            <a:endParaRPr sz="1400">
              <a:solidFill>
                <a:srgbClr val="1E4E79"/>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8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Array or List in Python </a:t>
            </a:r>
            <a:br>
              <a:rPr lang="en-US"/>
            </a:br>
            <a:endParaRPr/>
          </a:p>
        </p:txBody>
      </p:sp>
      <p:sp>
        <p:nvSpPr>
          <p:cNvPr id="955" name="Google Shape;955;p86"/>
          <p:cNvSpPr txBox="1"/>
          <p:nvPr>
            <p:ph idx="1" type="body"/>
          </p:nvPr>
        </p:nvSpPr>
        <p:spPr>
          <a:xfrm>
            <a:off x="838200" y="1157030"/>
            <a:ext cx="10515600" cy="5017627"/>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8108"/>
              <a:buChar char="•"/>
            </a:pPr>
            <a:r>
              <a:rPr lang="en-US"/>
              <a:t>Initializing a list,</a:t>
            </a:r>
            <a:endParaRPr/>
          </a:p>
          <a:p>
            <a:pPr indent="0" lvl="0" marL="0" rtl="0" algn="l">
              <a:lnSpc>
                <a:spcPct val="90000"/>
              </a:lnSpc>
              <a:spcBef>
                <a:spcPts val="1000"/>
              </a:spcBef>
              <a:spcAft>
                <a:spcPts val="0"/>
              </a:spcAft>
              <a:buClr>
                <a:srgbClr val="1E4E79"/>
              </a:buClr>
              <a:buSzPct val="108108"/>
              <a:buNone/>
            </a:pPr>
            <a:r>
              <a:rPr b="1" lang="en-US">
                <a:solidFill>
                  <a:srgbClr val="1E4E79"/>
                </a:solidFill>
              </a:rPr>
              <a:t>&gt;&gt;&gt; a = []</a:t>
            </a:r>
            <a:endParaRPr/>
          </a:p>
          <a:p>
            <a:pPr indent="0" lvl="0" marL="0" rtl="0" algn="l">
              <a:lnSpc>
                <a:spcPct val="90000"/>
              </a:lnSpc>
              <a:spcBef>
                <a:spcPts val="1000"/>
              </a:spcBef>
              <a:spcAft>
                <a:spcPts val="0"/>
              </a:spcAft>
              <a:buClr>
                <a:srgbClr val="1E4E79"/>
              </a:buClr>
              <a:buSzPct val="108108"/>
              <a:buNone/>
            </a:pPr>
            <a:r>
              <a:rPr b="1" lang="en-US">
                <a:solidFill>
                  <a:srgbClr val="1E4E79"/>
                </a:solidFill>
              </a:rPr>
              <a:t>&gt;&gt;&gt; b = [1,2,3]</a:t>
            </a:r>
            <a:endParaRPr/>
          </a:p>
          <a:p>
            <a:pPr indent="0" lvl="0" marL="0" rtl="0" algn="l">
              <a:lnSpc>
                <a:spcPct val="90000"/>
              </a:lnSpc>
              <a:spcBef>
                <a:spcPts val="1000"/>
              </a:spcBef>
              <a:spcAft>
                <a:spcPts val="0"/>
              </a:spcAft>
              <a:buClr>
                <a:srgbClr val="1E4E79"/>
              </a:buClr>
              <a:buSzPct val="108108"/>
              <a:buNone/>
            </a:pPr>
            <a:r>
              <a:rPr b="1" lang="en-US">
                <a:solidFill>
                  <a:srgbClr val="1E4E79"/>
                </a:solidFill>
              </a:rPr>
              <a:t>&gt;&gt;&gt; c = [1,2.5,”a”,”cap”]</a:t>
            </a:r>
            <a:endParaRPr b="1">
              <a:solidFill>
                <a:srgbClr val="1E4E79"/>
              </a:solidFill>
            </a:endParaRPr>
          </a:p>
          <a:p>
            <a:pPr indent="-228600" lvl="0" marL="228600" rtl="0" algn="l">
              <a:lnSpc>
                <a:spcPct val="90000"/>
              </a:lnSpc>
              <a:spcBef>
                <a:spcPts val="1000"/>
              </a:spcBef>
              <a:spcAft>
                <a:spcPts val="0"/>
              </a:spcAft>
              <a:buClr>
                <a:schemeClr val="dk1"/>
              </a:buClr>
              <a:buSzPct val="108108"/>
              <a:buChar char="•"/>
            </a:pPr>
            <a:r>
              <a:rPr lang="en-US"/>
              <a:t>Printing </a:t>
            </a:r>
            <a:endParaRPr/>
          </a:p>
          <a:p>
            <a:pPr indent="0" lvl="0" marL="0" rtl="0" algn="l">
              <a:lnSpc>
                <a:spcPct val="90000"/>
              </a:lnSpc>
              <a:spcBef>
                <a:spcPts val="1000"/>
              </a:spcBef>
              <a:spcAft>
                <a:spcPts val="0"/>
              </a:spcAft>
              <a:buClr>
                <a:srgbClr val="1E4E79"/>
              </a:buClr>
              <a:buSzPct val="108108"/>
              <a:buNone/>
            </a:pPr>
            <a:r>
              <a:rPr b="1" lang="en-US">
                <a:solidFill>
                  <a:srgbClr val="1E4E79"/>
                </a:solidFill>
              </a:rPr>
              <a:t>&gt;&gt;&gt; print (b) will print [1,2,3]</a:t>
            </a:r>
            <a:endParaRPr/>
          </a:p>
          <a:p>
            <a:pPr indent="-228600" lvl="0" marL="228600" rtl="0" algn="l">
              <a:lnSpc>
                <a:spcPct val="90000"/>
              </a:lnSpc>
              <a:spcBef>
                <a:spcPts val="0"/>
              </a:spcBef>
              <a:spcAft>
                <a:spcPts val="0"/>
              </a:spcAft>
              <a:buSzPct val="108108"/>
              <a:buChar char="•"/>
            </a:pPr>
            <a:r>
              <a:rPr lang="en-US"/>
              <a:t>Adding or Removing a single item,</a:t>
            </a:r>
            <a:endParaRPr/>
          </a:p>
          <a:p>
            <a:pPr indent="0" lvl="0" marL="0" rtl="0" algn="l">
              <a:lnSpc>
                <a:spcPct val="90000"/>
              </a:lnSpc>
              <a:spcBef>
                <a:spcPts val="1000"/>
              </a:spcBef>
              <a:spcAft>
                <a:spcPts val="0"/>
              </a:spcAft>
              <a:buClr>
                <a:srgbClr val="1E4E79"/>
              </a:buClr>
              <a:buSzPct val="108108"/>
              <a:buNone/>
            </a:pPr>
            <a:r>
              <a:rPr b="1" lang="en-US">
                <a:solidFill>
                  <a:srgbClr val="1E4E79"/>
                </a:solidFill>
              </a:rPr>
              <a:t>&gt;&gt;&gt; a = []</a:t>
            </a:r>
            <a:endParaRPr/>
          </a:p>
          <a:p>
            <a:pPr indent="0" lvl="0" marL="0" rtl="0" algn="l">
              <a:lnSpc>
                <a:spcPct val="90000"/>
              </a:lnSpc>
              <a:spcBef>
                <a:spcPts val="1000"/>
              </a:spcBef>
              <a:spcAft>
                <a:spcPts val="0"/>
              </a:spcAft>
              <a:buClr>
                <a:srgbClr val="1E4E79"/>
              </a:buClr>
              <a:buSzPct val="108108"/>
              <a:buNone/>
            </a:pPr>
            <a:r>
              <a:rPr b="1" lang="en-US">
                <a:solidFill>
                  <a:srgbClr val="1E4E79"/>
                </a:solidFill>
              </a:rPr>
              <a:t>&gt;&gt;&gt; a.append(2) # will add 2 to the list a</a:t>
            </a:r>
            <a:endParaRPr/>
          </a:p>
          <a:p>
            <a:pPr indent="0" lvl="0" marL="0" rtl="0" algn="l">
              <a:lnSpc>
                <a:spcPct val="90000"/>
              </a:lnSpc>
              <a:spcBef>
                <a:spcPts val="1000"/>
              </a:spcBef>
              <a:spcAft>
                <a:spcPts val="0"/>
              </a:spcAft>
              <a:buClr>
                <a:srgbClr val="1E4E79"/>
              </a:buClr>
              <a:buSzPct val="108108"/>
              <a:buNone/>
            </a:pPr>
            <a:r>
              <a:rPr b="1" lang="en-US">
                <a:solidFill>
                  <a:srgbClr val="1E4E79"/>
                </a:solidFill>
              </a:rPr>
              <a:t>&gt;&gt;&gt; a = [2,5,6,3,2]</a:t>
            </a:r>
            <a:endParaRPr/>
          </a:p>
          <a:p>
            <a:pPr indent="0" lvl="0" marL="0" rtl="0" algn="l">
              <a:lnSpc>
                <a:spcPct val="90000"/>
              </a:lnSpc>
              <a:spcBef>
                <a:spcPts val="1000"/>
              </a:spcBef>
              <a:spcAft>
                <a:spcPts val="0"/>
              </a:spcAft>
              <a:buClr>
                <a:srgbClr val="1E4E79"/>
              </a:buClr>
              <a:buSzPct val="108108"/>
              <a:buNone/>
            </a:pPr>
            <a:r>
              <a:rPr b="1" lang="en-US">
                <a:solidFill>
                  <a:srgbClr val="1E4E79"/>
                </a:solidFill>
              </a:rPr>
              <a:t>&gt;&gt;&gt; a.remove(2) # will remove the 1st 2</a:t>
            </a:r>
            <a:endParaRPr/>
          </a:p>
          <a:p>
            <a:pPr indent="0" lvl="0" marL="0" rtl="0" algn="l">
              <a:lnSpc>
                <a:spcPct val="90000"/>
              </a:lnSpc>
              <a:spcBef>
                <a:spcPts val="1000"/>
              </a:spcBef>
              <a:spcAft>
                <a:spcPts val="0"/>
              </a:spcAft>
              <a:buClr>
                <a:srgbClr val="1E4E79"/>
              </a:buClr>
              <a:buSzPct val="108108"/>
              <a:buNone/>
            </a:pPr>
            <a:r>
              <a:t/>
            </a:r>
            <a:endParaRPr/>
          </a:p>
        </p:txBody>
      </p:sp>
      <p:sp>
        <p:nvSpPr>
          <p:cNvPr id="956" name="Google Shape;956;p8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solidFill>
                  <a:srgbClr val="1E4E79"/>
                </a:solidFill>
              </a:rPr>
              <a:t>2/13/2024</a:t>
            </a:r>
            <a:endParaRPr sz="1400">
              <a:solidFill>
                <a:srgbClr val="1E4E79"/>
              </a:solidFill>
            </a:endParaRPr>
          </a:p>
        </p:txBody>
      </p:sp>
      <p:sp>
        <p:nvSpPr>
          <p:cNvPr id="957" name="Google Shape;957;p8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1400">
                <a:solidFill>
                  <a:srgbClr val="1E4E79"/>
                </a:solidFill>
              </a:rPr>
              <a:t>Dr. Ravirajsinh Vaghela</a:t>
            </a:r>
            <a:endParaRPr sz="1400">
              <a:solidFill>
                <a:srgbClr val="1E4E79"/>
              </a:solidFill>
            </a:endParaRPr>
          </a:p>
        </p:txBody>
      </p:sp>
      <p:sp>
        <p:nvSpPr>
          <p:cNvPr id="958" name="Google Shape;958;p8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sz="1400">
                <a:solidFill>
                  <a:srgbClr val="1E4E79"/>
                </a:solidFill>
              </a:rPr>
              <a:t>‹#›</a:t>
            </a:fld>
            <a:endParaRPr sz="1400">
              <a:solidFill>
                <a:srgbClr val="1E4E79"/>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8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Array or List in Python </a:t>
            </a:r>
            <a:br>
              <a:rPr lang="en-US"/>
            </a:br>
            <a:endParaRPr/>
          </a:p>
        </p:txBody>
      </p:sp>
      <p:sp>
        <p:nvSpPr>
          <p:cNvPr id="964" name="Google Shape;964;p8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Adding a list of items to another list,</a:t>
            </a:r>
            <a:endParaRPr/>
          </a:p>
          <a:p>
            <a:pPr indent="0" lvl="0" marL="0" rtl="0" algn="l">
              <a:lnSpc>
                <a:spcPct val="90000"/>
              </a:lnSpc>
              <a:spcBef>
                <a:spcPts val="1000"/>
              </a:spcBef>
              <a:spcAft>
                <a:spcPts val="0"/>
              </a:spcAft>
              <a:buClr>
                <a:srgbClr val="1E4E79"/>
              </a:buClr>
              <a:buSzPts val="2800"/>
              <a:buNone/>
            </a:pPr>
            <a:r>
              <a:rPr b="1" lang="en-US">
                <a:solidFill>
                  <a:srgbClr val="1E4E79"/>
                </a:solidFill>
              </a:rPr>
              <a:t>&gt;&gt;&gt; a = [1,2,3]</a:t>
            </a:r>
            <a:endParaRPr/>
          </a:p>
          <a:p>
            <a:pPr indent="0" lvl="0" marL="0" rtl="0" algn="l">
              <a:lnSpc>
                <a:spcPct val="90000"/>
              </a:lnSpc>
              <a:spcBef>
                <a:spcPts val="1000"/>
              </a:spcBef>
              <a:spcAft>
                <a:spcPts val="0"/>
              </a:spcAft>
              <a:buClr>
                <a:srgbClr val="1E4E79"/>
              </a:buClr>
              <a:buSzPts val="2800"/>
              <a:buNone/>
            </a:pPr>
            <a:r>
              <a:rPr b="1" lang="en-US">
                <a:solidFill>
                  <a:srgbClr val="1E4E79"/>
                </a:solidFill>
              </a:rPr>
              <a:t>&gt;&gt;&gt; b = [10,11]</a:t>
            </a:r>
            <a:endParaRPr/>
          </a:p>
          <a:p>
            <a:pPr indent="0" lvl="0" marL="0" rtl="0" algn="l">
              <a:lnSpc>
                <a:spcPct val="90000"/>
              </a:lnSpc>
              <a:spcBef>
                <a:spcPts val="1000"/>
              </a:spcBef>
              <a:spcAft>
                <a:spcPts val="0"/>
              </a:spcAft>
              <a:buClr>
                <a:srgbClr val="1E4E79"/>
              </a:buClr>
              <a:buSzPts val="2800"/>
              <a:buNone/>
            </a:pPr>
            <a:r>
              <a:rPr b="1" lang="en-US">
                <a:solidFill>
                  <a:srgbClr val="1E4E79"/>
                </a:solidFill>
              </a:rPr>
              <a:t>&gt;&gt;&gt; a.extend(b)</a:t>
            </a:r>
            <a:endParaRPr/>
          </a:p>
          <a:p>
            <a:pPr indent="0" lvl="0" marL="0" rtl="0" algn="l">
              <a:lnSpc>
                <a:spcPct val="90000"/>
              </a:lnSpc>
              <a:spcBef>
                <a:spcPts val="1000"/>
              </a:spcBef>
              <a:spcAft>
                <a:spcPts val="0"/>
              </a:spcAft>
              <a:buClr>
                <a:srgbClr val="1E4E79"/>
              </a:buClr>
              <a:buSzPts val="2800"/>
              <a:buNone/>
            </a:pPr>
            <a:r>
              <a:rPr b="1" lang="en-US">
                <a:solidFill>
                  <a:srgbClr val="1E4E79"/>
                </a:solidFill>
              </a:rPr>
              <a:t>&gt;&gt;&gt; print (a) # will output [1,2,3,10,11]</a:t>
            </a:r>
            <a:endParaRPr/>
          </a:p>
        </p:txBody>
      </p:sp>
      <p:sp>
        <p:nvSpPr>
          <p:cNvPr id="965" name="Google Shape;965;p8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solidFill>
                  <a:srgbClr val="1E4E79"/>
                </a:solidFill>
              </a:rPr>
              <a:t>2/13/2024</a:t>
            </a:r>
            <a:endParaRPr sz="1400">
              <a:solidFill>
                <a:srgbClr val="1E4E79"/>
              </a:solidFill>
            </a:endParaRPr>
          </a:p>
        </p:txBody>
      </p:sp>
      <p:sp>
        <p:nvSpPr>
          <p:cNvPr id="966" name="Google Shape;966;p8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1400">
                <a:solidFill>
                  <a:srgbClr val="1E4E79"/>
                </a:solidFill>
              </a:rPr>
              <a:t>Dr. Ravirajsinh Vaghela</a:t>
            </a:r>
            <a:endParaRPr sz="1400">
              <a:solidFill>
                <a:srgbClr val="1E4E79"/>
              </a:solidFill>
            </a:endParaRPr>
          </a:p>
        </p:txBody>
      </p:sp>
      <p:sp>
        <p:nvSpPr>
          <p:cNvPr id="967" name="Google Shape;967;p8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sz="1400">
                <a:solidFill>
                  <a:srgbClr val="1E4E79"/>
                </a:solidFill>
              </a:rPr>
              <a:t>‹#›</a:t>
            </a:fld>
            <a:endParaRPr sz="1400">
              <a:solidFill>
                <a:srgbClr val="1E4E79"/>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88"/>
          <p:cNvSpPr txBox="1"/>
          <p:nvPr>
            <p:ph type="title"/>
          </p:nvPr>
        </p:nvSpPr>
        <p:spPr>
          <a:xfrm>
            <a:off x="67183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Array or List in Python </a:t>
            </a:r>
            <a:br>
              <a:rPr lang="en-US"/>
            </a:br>
            <a:endParaRPr/>
          </a:p>
        </p:txBody>
      </p:sp>
      <p:sp>
        <p:nvSpPr>
          <p:cNvPr id="973" name="Google Shape;973;p88"/>
          <p:cNvSpPr txBox="1"/>
          <p:nvPr>
            <p:ph idx="1" type="body"/>
          </p:nvPr>
        </p:nvSpPr>
        <p:spPr>
          <a:xfrm>
            <a:off x="535305" y="774700"/>
            <a:ext cx="11059160" cy="5581650"/>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US"/>
              <a:t>Some common operations on lists,</a:t>
            </a:r>
            <a:endParaRPr/>
          </a:p>
          <a:p>
            <a:pPr indent="0" lvl="0" marL="0" rtl="0" algn="l">
              <a:lnSpc>
                <a:spcPct val="90000"/>
              </a:lnSpc>
              <a:spcBef>
                <a:spcPts val="1000"/>
              </a:spcBef>
              <a:spcAft>
                <a:spcPts val="0"/>
              </a:spcAft>
              <a:buClr>
                <a:srgbClr val="1E4E79"/>
              </a:buClr>
              <a:buSzPts val="2800"/>
              <a:buNone/>
            </a:pPr>
            <a:r>
              <a:rPr b="1" lang="en-US">
                <a:solidFill>
                  <a:srgbClr val="1E4E79"/>
                </a:solidFill>
              </a:rPr>
              <a:t>&gt;&gt;&gt; a = [5,2,3,6,1]</a:t>
            </a:r>
            <a:endParaRPr/>
          </a:p>
          <a:p>
            <a:pPr indent="0" lvl="0" marL="0" rtl="0" algn="l">
              <a:lnSpc>
                <a:spcPct val="90000"/>
              </a:lnSpc>
              <a:spcBef>
                <a:spcPts val="1000"/>
              </a:spcBef>
              <a:spcAft>
                <a:spcPts val="0"/>
              </a:spcAft>
              <a:buClr>
                <a:srgbClr val="1E4E79"/>
              </a:buClr>
              <a:buSzPts val="2800"/>
              <a:buNone/>
            </a:pPr>
            <a:r>
              <a:rPr b="1" lang="en-US">
                <a:solidFill>
                  <a:srgbClr val="1E4E79"/>
                </a:solidFill>
              </a:rPr>
              <a:t>&gt;&gt;&gt; len(a) # will return length of array</a:t>
            </a:r>
            <a:endParaRPr/>
          </a:p>
          <a:p>
            <a:pPr indent="0" lvl="0" marL="0" rtl="0" algn="l">
              <a:lnSpc>
                <a:spcPct val="90000"/>
              </a:lnSpc>
              <a:spcBef>
                <a:spcPts val="1000"/>
              </a:spcBef>
              <a:spcAft>
                <a:spcPts val="0"/>
              </a:spcAft>
              <a:buClr>
                <a:schemeClr val="dk1"/>
              </a:buClr>
              <a:buSzPts val="2800"/>
              <a:buNone/>
            </a:pPr>
            <a:r>
              <a:t/>
            </a:r>
            <a:endParaRPr b="1">
              <a:solidFill>
                <a:srgbClr val="1E4E79"/>
              </a:solidFill>
            </a:endParaRPr>
          </a:p>
          <a:p>
            <a:pPr indent="0" lvl="0" marL="0" rtl="0" algn="l">
              <a:lnSpc>
                <a:spcPct val="90000"/>
              </a:lnSpc>
              <a:spcBef>
                <a:spcPts val="1000"/>
              </a:spcBef>
              <a:spcAft>
                <a:spcPts val="0"/>
              </a:spcAft>
              <a:buClr>
                <a:srgbClr val="1E4E79"/>
              </a:buClr>
              <a:buSzPts val="2800"/>
              <a:buNone/>
            </a:pPr>
            <a:r>
              <a:rPr b="1" lang="en-US">
                <a:solidFill>
                  <a:srgbClr val="1E4E79"/>
                </a:solidFill>
              </a:rPr>
              <a:t>&gt;&gt;&gt; a.sort() # will sort the array a</a:t>
            </a:r>
            <a:endParaRPr/>
          </a:p>
          <a:p>
            <a:pPr indent="0" lvl="0" marL="0" rtl="0" algn="l">
              <a:lnSpc>
                <a:spcPct val="90000"/>
              </a:lnSpc>
              <a:spcBef>
                <a:spcPts val="1000"/>
              </a:spcBef>
              <a:spcAft>
                <a:spcPts val="0"/>
              </a:spcAft>
              <a:buClr>
                <a:schemeClr val="dk1"/>
              </a:buClr>
              <a:buSzPts val="2800"/>
              <a:buNone/>
            </a:pPr>
            <a:r>
              <a:t/>
            </a:r>
            <a:endParaRPr b="1">
              <a:solidFill>
                <a:srgbClr val="1E4E79"/>
              </a:solidFill>
            </a:endParaRPr>
          </a:p>
          <a:p>
            <a:pPr indent="0" lvl="0" marL="0" rtl="0" algn="l">
              <a:lnSpc>
                <a:spcPct val="90000"/>
              </a:lnSpc>
              <a:spcBef>
                <a:spcPts val="1000"/>
              </a:spcBef>
              <a:spcAft>
                <a:spcPts val="0"/>
              </a:spcAft>
              <a:buClr>
                <a:srgbClr val="1E4E79"/>
              </a:buClr>
              <a:buSzPts val="2800"/>
              <a:buNone/>
            </a:pPr>
            <a:r>
              <a:rPr b="1" lang="en-US">
                <a:solidFill>
                  <a:srgbClr val="1E4E79"/>
                </a:solidFill>
              </a:rPr>
              <a:t>&gt;&gt;&gt; a.reverse() # will reverse the array a</a:t>
            </a:r>
            <a:endParaRPr/>
          </a:p>
          <a:p>
            <a:pPr indent="0" lvl="0" marL="0" rtl="0" algn="l">
              <a:lnSpc>
                <a:spcPct val="90000"/>
              </a:lnSpc>
              <a:spcBef>
                <a:spcPts val="1000"/>
              </a:spcBef>
              <a:spcAft>
                <a:spcPts val="0"/>
              </a:spcAft>
              <a:buClr>
                <a:schemeClr val="dk1"/>
              </a:buClr>
              <a:buSzPts val="2800"/>
              <a:buNone/>
            </a:pPr>
            <a:r>
              <a:t/>
            </a:r>
            <a:endParaRPr b="1">
              <a:solidFill>
                <a:srgbClr val="1E4E79"/>
              </a:solidFill>
            </a:endParaRPr>
          </a:p>
          <a:p>
            <a:pPr indent="0" lvl="0" marL="0" rtl="0" algn="l">
              <a:lnSpc>
                <a:spcPct val="90000"/>
              </a:lnSpc>
              <a:spcBef>
                <a:spcPts val="1000"/>
              </a:spcBef>
              <a:spcAft>
                <a:spcPts val="0"/>
              </a:spcAft>
              <a:buClr>
                <a:srgbClr val="1E4E79"/>
              </a:buClr>
              <a:buSzPts val="2800"/>
              <a:buNone/>
            </a:pPr>
            <a:r>
              <a:rPr b="1" lang="en-US">
                <a:solidFill>
                  <a:srgbClr val="1E4E79"/>
                </a:solidFill>
              </a:rPr>
              <a:t>&gt;&gt;&gt; a.count(x) # will return how many times x appears in a</a:t>
            </a:r>
            <a:endParaRPr/>
          </a:p>
          <a:p>
            <a:pPr indent="0" lvl="0" marL="0" rtl="0" algn="l">
              <a:lnSpc>
                <a:spcPct val="90000"/>
              </a:lnSpc>
              <a:spcBef>
                <a:spcPts val="1000"/>
              </a:spcBef>
              <a:spcAft>
                <a:spcPts val="0"/>
              </a:spcAft>
              <a:buClr>
                <a:schemeClr val="dk1"/>
              </a:buClr>
              <a:buSzPts val="2800"/>
              <a:buNone/>
            </a:pPr>
            <a:r>
              <a:t/>
            </a:r>
            <a:endParaRPr b="1">
              <a:solidFill>
                <a:srgbClr val="1E4E79"/>
              </a:solidFill>
            </a:endParaRPr>
          </a:p>
          <a:p>
            <a:pPr indent="0" lvl="0" marL="0" rtl="0" algn="l">
              <a:lnSpc>
                <a:spcPct val="90000"/>
              </a:lnSpc>
              <a:spcBef>
                <a:spcPts val="1000"/>
              </a:spcBef>
              <a:spcAft>
                <a:spcPts val="0"/>
              </a:spcAft>
              <a:buClr>
                <a:srgbClr val="1E4E79"/>
              </a:buClr>
              <a:buSzPts val="2800"/>
              <a:buNone/>
            </a:pPr>
            <a:r>
              <a:rPr b="1" lang="en-US">
                <a:solidFill>
                  <a:srgbClr val="1E4E79"/>
                </a:solidFill>
              </a:rPr>
              <a:t>&gt;&gt;&gt; sum(a) # will return the sum of a</a:t>
            </a:r>
            <a:endParaRPr/>
          </a:p>
        </p:txBody>
      </p:sp>
      <p:sp>
        <p:nvSpPr>
          <p:cNvPr id="974" name="Google Shape;974;p8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solidFill>
                  <a:srgbClr val="1E4E79"/>
                </a:solidFill>
              </a:rPr>
              <a:t>2/13/2024</a:t>
            </a:r>
            <a:endParaRPr sz="1400">
              <a:solidFill>
                <a:srgbClr val="1E4E79"/>
              </a:solidFill>
            </a:endParaRPr>
          </a:p>
        </p:txBody>
      </p:sp>
      <p:sp>
        <p:nvSpPr>
          <p:cNvPr id="975" name="Google Shape;975;p8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1400">
                <a:solidFill>
                  <a:srgbClr val="1E4E79"/>
                </a:solidFill>
              </a:rPr>
              <a:t>Dr. Ravirajsinh Vaghela</a:t>
            </a:r>
            <a:endParaRPr sz="1400">
              <a:solidFill>
                <a:srgbClr val="1E4E79"/>
              </a:solidFill>
            </a:endParaRPr>
          </a:p>
        </p:txBody>
      </p:sp>
      <p:sp>
        <p:nvSpPr>
          <p:cNvPr id="976" name="Google Shape;976;p8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sz="1400">
                <a:solidFill>
                  <a:srgbClr val="1E4E79"/>
                </a:solidFill>
              </a:rPr>
              <a:t>‹#›</a:t>
            </a:fld>
            <a:endParaRPr sz="1400">
              <a:solidFill>
                <a:srgbClr val="1E4E79"/>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89"/>
          <p:cNvSpPr txBox="1"/>
          <p:nvPr>
            <p:ph type="title"/>
          </p:nvPr>
        </p:nvSpPr>
        <p:spPr>
          <a:xfrm>
            <a:off x="490855"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Strings</a:t>
            </a:r>
            <a:endParaRPr/>
          </a:p>
        </p:txBody>
      </p:sp>
      <p:sp>
        <p:nvSpPr>
          <p:cNvPr id="982" name="Google Shape;982;p89"/>
          <p:cNvSpPr txBox="1"/>
          <p:nvPr>
            <p:ph idx="1" type="body"/>
          </p:nvPr>
        </p:nvSpPr>
        <p:spPr>
          <a:xfrm>
            <a:off x="838200" y="1026160"/>
            <a:ext cx="10742295" cy="533019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Strings are just (arrays of characters )</a:t>
            </a:r>
            <a:endParaRPr/>
          </a:p>
          <a:p>
            <a:pPr indent="-228600" lvl="0" marL="228600" rtl="0" algn="l">
              <a:lnSpc>
                <a:spcPct val="90000"/>
              </a:lnSpc>
              <a:spcBef>
                <a:spcPts val="1000"/>
              </a:spcBef>
              <a:spcAft>
                <a:spcPts val="0"/>
              </a:spcAft>
              <a:buClr>
                <a:schemeClr val="dk1"/>
              </a:buClr>
              <a:buSzPts val="2800"/>
              <a:buChar char="•"/>
            </a:pPr>
            <a:r>
              <a:rPr lang="en-US"/>
              <a:t>Example:</a:t>
            </a:r>
            <a:endParaRPr/>
          </a:p>
          <a:p>
            <a:pPr indent="0" lvl="0" marL="0" rtl="0" algn="l">
              <a:lnSpc>
                <a:spcPct val="90000"/>
              </a:lnSpc>
              <a:spcBef>
                <a:spcPts val="1000"/>
              </a:spcBef>
              <a:spcAft>
                <a:spcPts val="0"/>
              </a:spcAft>
              <a:buClr>
                <a:srgbClr val="1E4E79"/>
              </a:buClr>
              <a:buSzPts val="2800"/>
              <a:buNone/>
            </a:pPr>
            <a:r>
              <a:rPr b="1" lang="en-US">
                <a:solidFill>
                  <a:srgbClr val="1E4E79"/>
                </a:solidFill>
              </a:rPr>
              <a:t>&gt;&gt;&gt; s = “Rourkela”</a:t>
            </a:r>
            <a:endParaRPr/>
          </a:p>
          <a:p>
            <a:pPr indent="0" lvl="0" marL="0" rtl="0" algn="l">
              <a:lnSpc>
                <a:spcPct val="90000"/>
              </a:lnSpc>
              <a:spcBef>
                <a:spcPts val="1000"/>
              </a:spcBef>
              <a:spcAft>
                <a:spcPts val="0"/>
              </a:spcAft>
              <a:buClr>
                <a:srgbClr val="1E4E79"/>
              </a:buClr>
              <a:buSzPts val="2800"/>
              <a:buNone/>
            </a:pPr>
            <a:r>
              <a:rPr b="1" lang="en-US">
                <a:solidFill>
                  <a:srgbClr val="1E4E79"/>
                </a:solidFill>
              </a:rPr>
              <a:t>&gt;&gt;&gt; print (s[2]) # will print “u”</a:t>
            </a:r>
            <a:endParaRPr/>
          </a:p>
          <a:p>
            <a:pPr indent="0" lvl="0" marL="0" rtl="0" algn="l">
              <a:lnSpc>
                <a:spcPct val="90000"/>
              </a:lnSpc>
              <a:spcBef>
                <a:spcPts val="1000"/>
              </a:spcBef>
              <a:spcAft>
                <a:spcPts val="0"/>
              </a:spcAft>
              <a:buClr>
                <a:schemeClr val="dk1"/>
              </a:buClr>
              <a:buSzPts val="2800"/>
              <a:buNone/>
            </a:pPr>
            <a:r>
              <a:t/>
            </a:r>
            <a:endParaRPr b="1">
              <a:solidFill>
                <a:srgbClr val="1E4E79"/>
              </a:solidFill>
            </a:endParaRPr>
          </a:p>
          <a:p>
            <a:pPr indent="0" lvl="0" marL="0" rtl="0" algn="l">
              <a:lnSpc>
                <a:spcPct val="90000"/>
              </a:lnSpc>
              <a:spcBef>
                <a:spcPts val="1000"/>
              </a:spcBef>
              <a:spcAft>
                <a:spcPts val="0"/>
              </a:spcAft>
              <a:buClr>
                <a:srgbClr val="1E4E79"/>
              </a:buClr>
              <a:buSzPts val="2800"/>
              <a:buNone/>
            </a:pPr>
            <a:r>
              <a:rPr b="1" lang="en-US">
                <a:solidFill>
                  <a:srgbClr val="1E4E79"/>
                </a:solidFill>
              </a:rPr>
              <a:t>&gt;&gt;&gt; print (len(s)) # will print 8</a:t>
            </a:r>
            <a:endParaRPr/>
          </a:p>
          <a:p>
            <a:pPr indent="0" lvl="0" marL="0" rtl="0" algn="l">
              <a:lnSpc>
                <a:spcPct val="90000"/>
              </a:lnSpc>
              <a:spcBef>
                <a:spcPts val="1000"/>
              </a:spcBef>
              <a:spcAft>
                <a:spcPts val="0"/>
              </a:spcAft>
              <a:buClr>
                <a:schemeClr val="dk1"/>
              </a:buClr>
              <a:buSzPts val="2800"/>
              <a:buNone/>
            </a:pPr>
            <a:r>
              <a:t/>
            </a:r>
            <a:endParaRPr b="1">
              <a:solidFill>
                <a:srgbClr val="1E4E79"/>
              </a:solidFill>
            </a:endParaRPr>
          </a:p>
          <a:p>
            <a:pPr indent="0" lvl="0" marL="0" rtl="0" algn="l">
              <a:lnSpc>
                <a:spcPct val="90000"/>
              </a:lnSpc>
              <a:spcBef>
                <a:spcPts val="1000"/>
              </a:spcBef>
              <a:spcAft>
                <a:spcPts val="0"/>
              </a:spcAft>
              <a:buClr>
                <a:srgbClr val="1E4E79"/>
              </a:buClr>
              <a:buSzPts val="2800"/>
              <a:buNone/>
            </a:pPr>
            <a:r>
              <a:rPr b="1" lang="en-US">
                <a:solidFill>
                  <a:srgbClr val="1E4E79"/>
                </a:solidFill>
              </a:rPr>
              <a:t>&gt;&gt;&gt; s.append(‘A’) # will show error</a:t>
            </a:r>
            <a:endParaRPr/>
          </a:p>
          <a:p>
            <a:pPr indent="0" lvl="0" marL="0" rtl="0" algn="l">
              <a:lnSpc>
                <a:spcPct val="90000"/>
              </a:lnSpc>
              <a:spcBef>
                <a:spcPts val="1000"/>
              </a:spcBef>
              <a:spcAft>
                <a:spcPts val="0"/>
              </a:spcAft>
              <a:buClr>
                <a:srgbClr val="1E4E79"/>
              </a:buClr>
              <a:buSzPts val="2800"/>
              <a:buNone/>
            </a:pPr>
            <a:r>
              <a:rPr b="1" lang="en-US">
                <a:solidFill>
                  <a:srgbClr val="1E4E79"/>
                </a:solidFill>
              </a:rPr>
              <a:t>&gt;&gt;&gt; s = s + “A”</a:t>
            </a:r>
            <a:endParaRPr/>
          </a:p>
          <a:p>
            <a:pPr indent="0" lvl="0" marL="0" rtl="0" algn="l">
              <a:lnSpc>
                <a:spcPct val="90000"/>
              </a:lnSpc>
              <a:spcBef>
                <a:spcPts val="1000"/>
              </a:spcBef>
              <a:spcAft>
                <a:spcPts val="0"/>
              </a:spcAft>
              <a:buClr>
                <a:srgbClr val="1E4E79"/>
              </a:buClr>
              <a:buSzPts val="2800"/>
              <a:buNone/>
            </a:pPr>
            <a:r>
              <a:rPr b="1" lang="en-US">
                <a:solidFill>
                  <a:srgbClr val="1E4E79"/>
                </a:solidFill>
              </a:rPr>
              <a:t>&gt;&gt;&gt; print (s) # will print RourkelaA</a:t>
            </a:r>
            <a:endParaRPr/>
          </a:p>
        </p:txBody>
      </p:sp>
      <p:sp>
        <p:nvSpPr>
          <p:cNvPr id="983" name="Google Shape;983;p8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solidFill>
                  <a:srgbClr val="1E4E79"/>
                </a:solidFill>
              </a:rPr>
              <a:t>2/13/2024</a:t>
            </a:r>
            <a:endParaRPr sz="1400">
              <a:solidFill>
                <a:srgbClr val="1E4E79"/>
              </a:solidFill>
            </a:endParaRPr>
          </a:p>
        </p:txBody>
      </p:sp>
      <p:sp>
        <p:nvSpPr>
          <p:cNvPr id="984" name="Google Shape;984;p8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1400">
                <a:solidFill>
                  <a:srgbClr val="1E4E79"/>
                </a:solidFill>
              </a:rPr>
              <a:t>Dr. Ravirajsinh Vaghela</a:t>
            </a:r>
            <a:endParaRPr sz="1400">
              <a:solidFill>
                <a:srgbClr val="1E4E79"/>
              </a:solidFill>
            </a:endParaRPr>
          </a:p>
        </p:txBody>
      </p:sp>
      <p:sp>
        <p:nvSpPr>
          <p:cNvPr id="985" name="Google Shape;985;p8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sz="1400">
                <a:solidFill>
                  <a:srgbClr val="1E4E79"/>
                </a:solidFill>
              </a:rPr>
              <a:t>‹#›</a:t>
            </a:fld>
            <a:endParaRPr sz="1400">
              <a:solidFill>
                <a:srgbClr val="1E4E79"/>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9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Strings</a:t>
            </a:r>
            <a:endParaRPr/>
          </a:p>
        </p:txBody>
      </p:sp>
      <p:sp>
        <p:nvSpPr>
          <p:cNvPr id="991" name="Google Shape;991;p9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Slicing is same as in lists</a:t>
            </a:r>
            <a:endParaRPr/>
          </a:p>
          <a:p>
            <a:pPr indent="0" lvl="0" marL="0" rtl="0" algn="l">
              <a:lnSpc>
                <a:spcPct val="90000"/>
              </a:lnSpc>
              <a:spcBef>
                <a:spcPts val="1000"/>
              </a:spcBef>
              <a:spcAft>
                <a:spcPts val="0"/>
              </a:spcAft>
              <a:buClr>
                <a:srgbClr val="1E4E79"/>
              </a:buClr>
              <a:buSzPts val="2800"/>
              <a:buNone/>
            </a:pPr>
            <a:r>
              <a:rPr b="1" lang="en-US">
                <a:solidFill>
                  <a:srgbClr val="1E4E79"/>
                </a:solidFill>
              </a:rPr>
              <a:t>&gt;&gt;&gt; s = “Rourkela”</a:t>
            </a:r>
            <a:endParaRPr/>
          </a:p>
          <a:p>
            <a:pPr indent="0" lvl="0" marL="0" rtl="0" algn="l">
              <a:lnSpc>
                <a:spcPct val="90000"/>
              </a:lnSpc>
              <a:spcBef>
                <a:spcPts val="1000"/>
              </a:spcBef>
              <a:spcAft>
                <a:spcPts val="0"/>
              </a:spcAft>
              <a:buClr>
                <a:srgbClr val="1E4E79"/>
              </a:buClr>
              <a:buSzPts val="2800"/>
              <a:buNone/>
            </a:pPr>
            <a:r>
              <a:rPr b="1" lang="en-US">
                <a:solidFill>
                  <a:srgbClr val="1E4E79"/>
                </a:solidFill>
              </a:rPr>
              <a:t>&gt;&gt;&gt; print (s[0:5]) # will print “Rourk”</a:t>
            </a:r>
            <a:endParaRPr/>
          </a:p>
          <a:p>
            <a:pPr indent="0" lvl="0" marL="0" rtl="0" algn="l">
              <a:lnSpc>
                <a:spcPct val="90000"/>
              </a:lnSpc>
              <a:spcBef>
                <a:spcPts val="1000"/>
              </a:spcBef>
              <a:spcAft>
                <a:spcPts val="0"/>
              </a:spcAft>
              <a:buClr>
                <a:srgbClr val="1E4E79"/>
              </a:buClr>
              <a:buSzPts val="2800"/>
              <a:buNone/>
            </a:pPr>
            <a:r>
              <a:rPr b="1" lang="en-US">
                <a:solidFill>
                  <a:srgbClr val="1E4E79"/>
                </a:solidFill>
              </a:rPr>
              <a:t>&gt;&gt;&gt; print (s[::-1]) # will print “alekruoR”</a:t>
            </a:r>
            <a:endParaRPr/>
          </a:p>
        </p:txBody>
      </p:sp>
      <p:sp>
        <p:nvSpPr>
          <p:cNvPr id="992" name="Google Shape;992;p9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993" name="Google Shape;993;p9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994" name="Google Shape;994;p9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9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Strings</a:t>
            </a:r>
            <a:endParaRPr/>
          </a:p>
        </p:txBody>
      </p:sp>
      <p:sp>
        <p:nvSpPr>
          <p:cNvPr id="1000" name="Google Shape;1000;p9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Removing a single character from a string</a:t>
            </a:r>
            <a:endParaRPr/>
          </a:p>
          <a:p>
            <a:pPr indent="0" lvl="0" marL="0" rtl="0" algn="l">
              <a:lnSpc>
                <a:spcPct val="90000"/>
              </a:lnSpc>
              <a:spcBef>
                <a:spcPts val="1000"/>
              </a:spcBef>
              <a:spcAft>
                <a:spcPts val="0"/>
              </a:spcAft>
              <a:buClr>
                <a:srgbClr val="1E4E79"/>
              </a:buClr>
              <a:buSzPts val="2800"/>
              <a:buNone/>
            </a:pPr>
            <a:r>
              <a:rPr b="1" lang="en-US">
                <a:solidFill>
                  <a:srgbClr val="1E4E79"/>
                </a:solidFill>
              </a:rPr>
              <a:t>&gt;&gt;&gt; s = “rourkela”</a:t>
            </a:r>
            <a:endParaRPr/>
          </a:p>
          <a:p>
            <a:pPr indent="0" lvl="0" marL="0" rtl="0" algn="l">
              <a:lnSpc>
                <a:spcPct val="90000"/>
              </a:lnSpc>
              <a:spcBef>
                <a:spcPts val="1000"/>
              </a:spcBef>
              <a:spcAft>
                <a:spcPts val="0"/>
              </a:spcAft>
              <a:buClr>
                <a:srgbClr val="1E4E79"/>
              </a:buClr>
              <a:buSzPts val="2800"/>
              <a:buNone/>
            </a:pPr>
            <a:r>
              <a:rPr b="1" lang="en-US">
                <a:solidFill>
                  <a:srgbClr val="1E4E79"/>
                </a:solidFill>
              </a:rPr>
              <a:t>&gt;&gt;&gt; print (s.index(‘u’)) # will print 2</a:t>
            </a:r>
            <a:endParaRPr/>
          </a:p>
          <a:p>
            <a:pPr indent="0" lvl="0" marL="0" rtl="0" algn="l">
              <a:lnSpc>
                <a:spcPct val="90000"/>
              </a:lnSpc>
              <a:spcBef>
                <a:spcPts val="1000"/>
              </a:spcBef>
              <a:spcAft>
                <a:spcPts val="0"/>
              </a:spcAft>
              <a:buClr>
                <a:schemeClr val="dk1"/>
              </a:buClr>
              <a:buSzPts val="2800"/>
              <a:buNone/>
            </a:pPr>
            <a:r>
              <a:t/>
            </a:r>
            <a:endParaRPr b="1">
              <a:solidFill>
                <a:srgbClr val="1E4E79"/>
              </a:solidFill>
            </a:endParaRPr>
          </a:p>
          <a:p>
            <a:pPr indent="0" lvl="0" marL="0" rtl="0" algn="l">
              <a:lnSpc>
                <a:spcPct val="90000"/>
              </a:lnSpc>
              <a:spcBef>
                <a:spcPts val="1000"/>
              </a:spcBef>
              <a:spcAft>
                <a:spcPts val="0"/>
              </a:spcAft>
              <a:buClr>
                <a:srgbClr val="1E4E79"/>
              </a:buClr>
              <a:buSzPts val="2800"/>
              <a:buNone/>
            </a:pPr>
            <a:r>
              <a:rPr b="1" lang="en-US">
                <a:solidFill>
                  <a:srgbClr val="1E4E79"/>
                </a:solidFill>
              </a:rPr>
              <a:t>&gt;&gt;&gt; i = s.index(‘u’)</a:t>
            </a:r>
            <a:endParaRPr/>
          </a:p>
          <a:p>
            <a:pPr indent="0" lvl="0" marL="0" rtl="0" algn="l">
              <a:lnSpc>
                <a:spcPct val="90000"/>
              </a:lnSpc>
              <a:spcBef>
                <a:spcPts val="1000"/>
              </a:spcBef>
              <a:spcAft>
                <a:spcPts val="0"/>
              </a:spcAft>
              <a:buClr>
                <a:srgbClr val="1E4E79"/>
              </a:buClr>
              <a:buSzPts val="2800"/>
              <a:buNone/>
            </a:pPr>
            <a:r>
              <a:rPr b="1" lang="en-US">
                <a:solidFill>
                  <a:srgbClr val="1E4E79"/>
                </a:solidFill>
              </a:rPr>
              <a:t>&gt;&gt;&gt; s.replace(s[i], ‘’)</a:t>
            </a:r>
            <a:endParaRPr/>
          </a:p>
          <a:p>
            <a:pPr indent="0" lvl="0" marL="0" rtl="0" algn="l">
              <a:lnSpc>
                <a:spcPct val="90000"/>
              </a:lnSpc>
              <a:spcBef>
                <a:spcPts val="1000"/>
              </a:spcBef>
              <a:spcAft>
                <a:spcPts val="0"/>
              </a:spcAft>
              <a:buClr>
                <a:srgbClr val="1E4E79"/>
              </a:buClr>
              <a:buSzPts val="2800"/>
              <a:buNone/>
            </a:pPr>
            <a:r>
              <a:rPr b="1" lang="en-US">
                <a:solidFill>
                  <a:srgbClr val="1E4E79"/>
                </a:solidFill>
              </a:rPr>
              <a:t>&gt;&gt;&gt; print (s) #  </a:t>
            </a:r>
            <a:endParaRPr/>
          </a:p>
          <a:p>
            <a:pPr indent="0" lvl="0" marL="0" rtl="0" algn="l">
              <a:lnSpc>
                <a:spcPct val="90000"/>
              </a:lnSpc>
              <a:spcBef>
                <a:spcPts val="1000"/>
              </a:spcBef>
              <a:spcAft>
                <a:spcPts val="0"/>
              </a:spcAft>
              <a:buClr>
                <a:srgbClr val="1E4E79"/>
              </a:buClr>
              <a:buSzPts val="2800"/>
              <a:buNone/>
            </a:pPr>
            <a:r>
              <a:rPr b="1" lang="en-US">
                <a:solidFill>
                  <a:srgbClr val="1E4E79"/>
                </a:solidFill>
              </a:rPr>
              <a:t>		 will print “rorkela”</a:t>
            </a:r>
            <a:endParaRPr/>
          </a:p>
        </p:txBody>
      </p:sp>
      <p:sp>
        <p:nvSpPr>
          <p:cNvPr id="1001" name="Google Shape;1001;p9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002" name="Google Shape;1002;p9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003" name="Google Shape;1003;p9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9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Strings</a:t>
            </a:r>
            <a:endParaRPr/>
          </a:p>
        </p:txBody>
      </p:sp>
      <p:sp>
        <p:nvSpPr>
          <p:cNvPr id="1009" name="Google Shape;1009;p9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Removing multiple occurrence of the same character from a string</a:t>
            </a:r>
            <a:endParaRPr/>
          </a:p>
          <a:p>
            <a:pPr indent="0" lvl="0" marL="0" rtl="0" algn="l">
              <a:lnSpc>
                <a:spcPct val="90000"/>
              </a:lnSpc>
              <a:spcBef>
                <a:spcPts val="1000"/>
              </a:spcBef>
              <a:spcAft>
                <a:spcPts val="0"/>
              </a:spcAft>
              <a:buClr>
                <a:srgbClr val="1E4E79"/>
              </a:buClr>
              <a:buSzPts val="2800"/>
              <a:buNone/>
            </a:pPr>
            <a:r>
              <a:rPr b="1" lang="en-US">
                <a:solidFill>
                  <a:srgbClr val="1E4E79"/>
                </a:solidFill>
              </a:rPr>
              <a:t>&gt;&gt;&gt; s = “rourkela”</a:t>
            </a:r>
            <a:endParaRPr/>
          </a:p>
          <a:p>
            <a:pPr indent="0" lvl="0" marL="0" rtl="0" algn="l">
              <a:lnSpc>
                <a:spcPct val="90000"/>
              </a:lnSpc>
              <a:spcBef>
                <a:spcPts val="1000"/>
              </a:spcBef>
              <a:spcAft>
                <a:spcPts val="0"/>
              </a:spcAft>
              <a:buClr>
                <a:srgbClr val="1E4E79"/>
              </a:buClr>
              <a:buSzPts val="2800"/>
              <a:buNone/>
            </a:pPr>
            <a:r>
              <a:rPr b="1" lang="en-US">
                <a:solidFill>
                  <a:srgbClr val="1E4E79"/>
                </a:solidFill>
              </a:rPr>
              <a:t>&gt;&gt;&gt; s.replace(‘r’, ‘’)</a:t>
            </a:r>
            <a:endParaRPr/>
          </a:p>
          <a:p>
            <a:pPr indent="0" lvl="0" marL="0" rtl="0" algn="l">
              <a:lnSpc>
                <a:spcPct val="90000"/>
              </a:lnSpc>
              <a:spcBef>
                <a:spcPts val="1000"/>
              </a:spcBef>
              <a:spcAft>
                <a:spcPts val="0"/>
              </a:spcAft>
              <a:buClr>
                <a:srgbClr val="1E4E79"/>
              </a:buClr>
              <a:buSzPts val="2800"/>
              <a:buNone/>
            </a:pPr>
            <a:r>
              <a:rPr b="1" lang="en-US">
                <a:solidFill>
                  <a:srgbClr val="1E4E79"/>
                </a:solidFill>
              </a:rPr>
              <a:t>&gt;&gt;&gt; print (s) # will print “oukela”</a:t>
            </a:r>
            <a:endParaRPr/>
          </a:p>
        </p:txBody>
      </p:sp>
      <p:sp>
        <p:nvSpPr>
          <p:cNvPr id="1010" name="Google Shape;1010;p9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011" name="Google Shape;1011;p9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012" name="Google Shape;1012;p9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10"/>
          <p:cNvSpPr txBox="1"/>
          <p:nvPr>
            <p:ph type="title"/>
          </p:nvPr>
        </p:nvSpPr>
        <p:spPr>
          <a:xfrm>
            <a:off x="2932200" y="256701"/>
            <a:ext cx="8421600" cy="970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rial"/>
              <a:buNone/>
            </a:pPr>
            <a:r>
              <a:rPr lang="en-US"/>
              <a:t>INTRODUCTION</a:t>
            </a:r>
            <a:endParaRPr/>
          </a:p>
        </p:txBody>
      </p:sp>
      <p:pic>
        <p:nvPicPr>
          <p:cNvPr id="253" name="Google Shape;253;p10"/>
          <p:cNvPicPr preferRelativeResize="0"/>
          <p:nvPr/>
        </p:nvPicPr>
        <p:blipFill rotWithShape="1">
          <a:blip r:embed="rId3">
            <a:alphaModFix/>
          </a:blip>
          <a:srcRect b="0" l="0" r="0" t="0"/>
          <a:stretch/>
        </p:blipFill>
        <p:spPr>
          <a:xfrm>
            <a:off x="3009183" y="1463040"/>
            <a:ext cx="2350695" cy="2194560"/>
          </a:xfrm>
          <a:prstGeom prst="rect">
            <a:avLst/>
          </a:prstGeom>
          <a:noFill/>
          <a:ln>
            <a:noFill/>
          </a:ln>
        </p:spPr>
      </p:pic>
      <p:sp>
        <p:nvSpPr>
          <p:cNvPr id="254" name="Google Shape;254;p10"/>
          <p:cNvSpPr/>
          <p:nvPr/>
        </p:nvSpPr>
        <p:spPr>
          <a:xfrm>
            <a:off x="6263365" y="1960754"/>
            <a:ext cx="5169600" cy="2025300"/>
          </a:xfrm>
          <a:prstGeom prst="wedgeEllipseCallout">
            <a:avLst>
              <a:gd fmla="val -68182" name="adj1"/>
              <a:gd fmla="val 31283" name="adj2"/>
            </a:avLst>
          </a:prstGeom>
          <a:solidFill>
            <a:srgbClr val="F2F2F2"/>
          </a:solidFill>
          <a:ln cap="flat" cmpd="sng" w="12700">
            <a:solidFill>
              <a:srgbClr val="BFBFBF"/>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1D6FA9"/>
              </a:buClr>
              <a:buSzPts val="2000"/>
              <a:buFont typeface="Comic Sans MS"/>
              <a:buNone/>
            </a:pPr>
            <a:r>
              <a:rPr b="0" i="1" lang="en-US" sz="2000" u="none" cap="none" strike="noStrike">
                <a:solidFill>
                  <a:srgbClr val="1D6FA9"/>
                </a:solidFill>
                <a:latin typeface="Comic Sans MS"/>
                <a:ea typeface="Comic Sans MS"/>
                <a:cs typeface="Comic Sans MS"/>
                <a:sym typeface="Comic Sans MS"/>
              </a:rPr>
              <a:t>AI is the science and engineering of making intelligent machines, especially intelligent computer programs (1956).</a:t>
            </a:r>
            <a:endParaRPr b="0" i="0" sz="2000" u="none" cap="none" strike="noStrike">
              <a:solidFill>
                <a:srgbClr val="1D6FA9"/>
              </a:solidFill>
              <a:latin typeface="Comic Sans MS"/>
              <a:ea typeface="Comic Sans MS"/>
              <a:cs typeface="Comic Sans MS"/>
              <a:sym typeface="Comic Sans MS"/>
            </a:endParaRPr>
          </a:p>
        </p:txBody>
      </p:sp>
      <p:sp>
        <p:nvSpPr>
          <p:cNvPr id="255" name="Google Shape;255;p10"/>
          <p:cNvSpPr txBox="1"/>
          <p:nvPr/>
        </p:nvSpPr>
        <p:spPr>
          <a:xfrm>
            <a:off x="2965646" y="3657600"/>
            <a:ext cx="297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33764"/>
              </a:buClr>
              <a:buSzPts val="1800"/>
              <a:buFont typeface="Roboto Condensed"/>
              <a:buNone/>
            </a:pPr>
            <a:r>
              <a:rPr b="1" i="0" lang="en-US" sz="1800" u="none" cap="none" strike="noStrike">
                <a:solidFill>
                  <a:srgbClr val="C33764"/>
                </a:solidFill>
                <a:latin typeface="Roboto Condensed"/>
                <a:ea typeface="Roboto Condensed"/>
                <a:cs typeface="Roboto Condensed"/>
                <a:sym typeface="Roboto Condensed"/>
              </a:rPr>
              <a:t>John McCarthy</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212121"/>
              </a:buClr>
              <a:buSzPts val="1400"/>
              <a:buFont typeface="Roboto Condensed"/>
              <a:buNone/>
            </a:pPr>
            <a:r>
              <a:rPr b="0" i="0" lang="en-US" sz="1400" u="none" cap="none" strike="noStrike">
                <a:solidFill>
                  <a:srgbClr val="212121"/>
                </a:solidFill>
                <a:latin typeface="Roboto Condensed"/>
                <a:ea typeface="Roboto Condensed"/>
                <a:cs typeface="Roboto Condensed"/>
                <a:sym typeface="Roboto Condensed"/>
              </a:rPr>
              <a:t>(the father of Artificial Intelligence)</a:t>
            </a:r>
            <a:endParaRPr b="0" i="0" sz="1800" u="none" cap="none" strike="noStrike">
              <a:solidFill>
                <a:schemeClr val="dk1"/>
              </a:solidFill>
              <a:latin typeface="Calibri"/>
              <a:ea typeface="Calibri"/>
              <a:cs typeface="Calibri"/>
              <a:sym typeface="Calibri"/>
            </a:endParaRPr>
          </a:p>
        </p:txBody>
      </p:sp>
      <p:sp>
        <p:nvSpPr>
          <p:cNvPr id="256" name="Google Shape;256;p10"/>
          <p:cNvSpPr txBox="1"/>
          <p:nvPr/>
        </p:nvSpPr>
        <p:spPr>
          <a:xfrm>
            <a:off x="2648100" y="4455425"/>
            <a:ext cx="8989800" cy="1688100"/>
          </a:xfrm>
          <a:prstGeom prst="rect">
            <a:avLst/>
          </a:prstGeom>
          <a:noFill/>
          <a:ln>
            <a:noFill/>
          </a:ln>
        </p:spPr>
        <p:txBody>
          <a:bodyPr anchorCtr="0" anchor="t" bIns="91425" lIns="91425" spcFirstLastPara="1" rIns="91425" wrap="square" tIns="91425">
            <a:spAutoFit/>
          </a:bodyPr>
          <a:lstStyle/>
          <a:p>
            <a:pPr indent="-342900" lvl="0" marL="457200" marR="0" rtl="0" algn="just">
              <a:lnSpc>
                <a:spcPct val="90000"/>
              </a:lnSpc>
              <a:spcBef>
                <a:spcPts val="1000"/>
              </a:spcBef>
              <a:spcAft>
                <a:spcPts val="0"/>
              </a:spcAft>
              <a:buClr>
                <a:srgbClr val="AD1457"/>
              </a:buClr>
              <a:buSzPts val="1800"/>
              <a:buFont typeface="Noto Sans Symbols"/>
              <a:buChar char="❏"/>
            </a:pPr>
            <a:r>
              <a:rPr b="0" i="0" lang="en-US" sz="1800" u="none" cap="none" strike="noStrike">
                <a:solidFill>
                  <a:srgbClr val="212121"/>
                </a:solidFill>
                <a:latin typeface="Roboto Condensed"/>
                <a:ea typeface="Roboto Condensed"/>
                <a:cs typeface="Roboto Condensed"/>
                <a:sym typeface="Roboto Condensed"/>
              </a:rPr>
              <a:t>AI is a branch of computer science dealing with the simulation of intelligent behavior in computers.</a:t>
            </a:r>
            <a:endParaRPr b="0" i="0" sz="1800" u="none" cap="none" strike="noStrike">
              <a:solidFill>
                <a:srgbClr val="212121"/>
              </a:solidFill>
              <a:latin typeface="Roboto Condensed"/>
              <a:ea typeface="Roboto Condensed"/>
              <a:cs typeface="Roboto Condensed"/>
              <a:sym typeface="Roboto Condensed"/>
            </a:endParaRPr>
          </a:p>
          <a:p>
            <a:pPr indent="-342900" lvl="0" marL="457200" marR="0" rtl="0" algn="just">
              <a:lnSpc>
                <a:spcPct val="90000"/>
              </a:lnSpc>
              <a:spcBef>
                <a:spcPts val="1000"/>
              </a:spcBef>
              <a:spcAft>
                <a:spcPts val="0"/>
              </a:spcAft>
              <a:buClr>
                <a:srgbClr val="AD1457"/>
              </a:buClr>
              <a:buSzPts val="1800"/>
              <a:buFont typeface="Noto Sans Symbols"/>
              <a:buChar char="❏"/>
            </a:pPr>
            <a:r>
              <a:rPr b="0" i="0" lang="en-US" sz="1800" u="none" cap="none" strike="noStrike">
                <a:solidFill>
                  <a:srgbClr val="212121"/>
                </a:solidFill>
                <a:latin typeface="Roboto Condensed"/>
                <a:ea typeface="Roboto Condensed"/>
                <a:cs typeface="Roboto Condensed"/>
                <a:sym typeface="Roboto Condensed"/>
              </a:rPr>
              <a:t>AI is the study of how to make computers do things which, at the moment, people do better.</a:t>
            </a:r>
            <a:endParaRPr b="0" i="0" sz="1800" u="none" cap="none" strike="noStrike">
              <a:solidFill>
                <a:srgbClr val="212121"/>
              </a:solidFill>
              <a:latin typeface="Roboto Condensed"/>
              <a:ea typeface="Roboto Condensed"/>
              <a:cs typeface="Roboto Condensed"/>
              <a:sym typeface="Roboto Condensed"/>
            </a:endParaRPr>
          </a:p>
          <a:p>
            <a:pPr indent="-342900" lvl="0" marL="457200" marR="0" rtl="0" algn="just">
              <a:lnSpc>
                <a:spcPct val="90000"/>
              </a:lnSpc>
              <a:spcBef>
                <a:spcPts val="1000"/>
              </a:spcBef>
              <a:spcAft>
                <a:spcPts val="0"/>
              </a:spcAft>
              <a:buClr>
                <a:srgbClr val="AD1457"/>
              </a:buClr>
              <a:buSzPts val="1800"/>
              <a:buFont typeface="Noto Sans Symbols"/>
              <a:buChar char="❏"/>
            </a:pPr>
            <a:r>
              <a:rPr b="0" i="0" lang="en-US" sz="1800" u="none" cap="none" strike="noStrike">
                <a:solidFill>
                  <a:srgbClr val="212121"/>
                </a:solidFill>
                <a:latin typeface="Roboto Condensed"/>
                <a:ea typeface="Roboto Condensed"/>
                <a:cs typeface="Roboto Condensed"/>
                <a:sym typeface="Roboto Condensed"/>
              </a:rPr>
              <a:t>AI is, the study and design of intelligent agents where an intelligent agent is a system that perceives its environment and takes actions.</a:t>
            </a:r>
            <a:endParaRPr b="0" i="0" sz="1800" u="none" cap="none" strike="noStrike">
              <a:solidFill>
                <a:schemeClr val="dk1"/>
              </a:solidFill>
              <a:latin typeface="Calibri"/>
              <a:ea typeface="Calibri"/>
              <a:cs typeface="Calibri"/>
              <a:sym typeface="Calibri"/>
            </a:endParaRPr>
          </a:p>
        </p:txBody>
      </p:sp>
      <p:sp>
        <p:nvSpPr>
          <p:cNvPr id="257" name="Google Shape;257;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258" name="Google Shape;258;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59" name="Google Shape;259;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260" name="Google Shape;260;p10"/>
          <p:cNvSpPr txBox="1"/>
          <p:nvPr/>
        </p:nvSpPr>
        <p:spPr>
          <a:xfrm>
            <a:off x="131550" y="3057300"/>
            <a:ext cx="3000000" cy="600300"/>
          </a:xfrm>
          <a:prstGeom prst="rect">
            <a:avLst/>
          </a:prstGeom>
          <a:noFill/>
          <a:ln>
            <a:noFill/>
          </a:ln>
          <a:effectLst>
            <a:outerShdw blurRad="57150" rotWithShape="0" algn="bl" dir="5400000" dist="19050">
              <a:srgbClr val="000000">
                <a:alpha val="49803"/>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rgbClr val="001D35"/>
                </a:solidFill>
                <a:highlight>
                  <a:srgbClr val="FFFFFF"/>
                </a:highlight>
                <a:latin typeface="Arial"/>
                <a:ea typeface="Arial"/>
                <a:cs typeface="Arial"/>
                <a:sym typeface="Arial"/>
              </a:rPr>
              <a:t>He also developed the LISP programming language</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9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2D lists (multidimensional arrays)</a:t>
            </a:r>
            <a:endParaRPr/>
          </a:p>
        </p:txBody>
      </p:sp>
      <p:sp>
        <p:nvSpPr>
          <p:cNvPr id="1018" name="Google Shape;1018;p9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Lists inside lists</a:t>
            </a:r>
            <a:endParaRPr/>
          </a:p>
          <a:p>
            <a:pPr indent="0" lvl="0" marL="0" rtl="0" algn="l">
              <a:lnSpc>
                <a:spcPct val="90000"/>
              </a:lnSpc>
              <a:spcBef>
                <a:spcPts val="1000"/>
              </a:spcBef>
              <a:spcAft>
                <a:spcPts val="0"/>
              </a:spcAft>
              <a:buClr>
                <a:srgbClr val="1E4E79"/>
              </a:buClr>
              <a:buSzPts val="2800"/>
              <a:buNone/>
            </a:pPr>
            <a:r>
              <a:rPr b="1" lang="en-US">
                <a:solidFill>
                  <a:srgbClr val="1E4E79"/>
                </a:solidFill>
              </a:rPr>
              <a:t>&gt;&gt;&gt; A = [ [1,2,3], [4,5,6], [7,8,9]]</a:t>
            </a:r>
            <a:endParaRPr/>
          </a:p>
          <a:p>
            <a:pPr indent="0" lvl="0" marL="0" rtl="0" algn="l">
              <a:lnSpc>
                <a:spcPct val="90000"/>
              </a:lnSpc>
              <a:spcBef>
                <a:spcPts val="1000"/>
              </a:spcBef>
              <a:spcAft>
                <a:spcPts val="0"/>
              </a:spcAft>
              <a:buClr>
                <a:srgbClr val="1E4E79"/>
              </a:buClr>
              <a:buSzPts val="2800"/>
              <a:buNone/>
            </a:pPr>
            <a:r>
              <a:rPr b="1" lang="en-US">
                <a:solidFill>
                  <a:srgbClr val="1E4E79"/>
                </a:solidFill>
              </a:rPr>
              <a:t>&gt;&gt;&gt; print (A[1][2]) # will print 6</a:t>
            </a:r>
            <a:endParaRPr/>
          </a:p>
          <a:p>
            <a:pPr indent="0" lvl="0" marL="0" rtl="0" algn="l">
              <a:lnSpc>
                <a:spcPct val="90000"/>
              </a:lnSpc>
              <a:spcBef>
                <a:spcPts val="1000"/>
              </a:spcBef>
              <a:spcAft>
                <a:spcPts val="0"/>
              </a:spcAft>
              <a:buClr>
                <a:srgbClr val="1E4E79"/>
              </a:buClr>
              <a:buSzPts val="2800"/>
              <a:buNone/>
            </a:pPr>
            <a:r>
              <a:rPr b="1" lang="en-US">
                <a:solidFill>
                  <a:srgbClr val="1E4E79"/>
                </a:solidFill>
              </a:rPr>
              <a:t>&gt;&gt;&gt; print (A[-1][-1]) # will print 9</a:t>
            </a:r>
            <a:endParaRPr/>
          </a:p>
          <a:p>
            <a:pPr indent="0" lvl="0" marL="0" rtl="0" algn="l">
              <a:lnSpc>
                <a:spcPct val="90000"/>
              </a:lnSpc>
              <a:spcBef>
                <a:spcPts val="1000"/>
              </a:spcBef>
              <a:spcAft>
                <a:spcPts val="0"/>
              </a:spcAft>
              <a:buClr>
                <a:srgbClr val="1E4E79"/>
              </a:buClr>
              <a:buSzPts val="2800"/>
              <a:buNone/>
            </a:pPr>
            <a:r>
              <a:rPr b="1" lang="en-US">
                <a:solidFill>
                  <a:srgbClr val="1E4E79"/>
                </a:solidFill>
              </a:rPr>
              <a:t>&gt;&gt;&gt; B = [“cat”, “dog”, “ball”]</a:t>
            </a:r>
            <a:endParaRPr/>
          </a:p>
          <a:p>
            <a:pPr indent="0" lvl="0" marL="0" rtl="0" algn="l">
              <a:lnSpc>
                <a:spcPct val="90000"/>
              </a:lnSpc>
              <a:spcBef>
                <a:spcPts val="1000"/>
              </a:spcBef>
              <a:spcAft>
                <a:spcPts val="0"/>
              </a:spcAft>
              <a:buClr>
                <a:srgbClr val="1E4E79"/>
              </a:buClr>
              <a:buSzPts val="2800"/>
              <a:buNone/>
            </a:pPr>
            <a:r>
              <a:rPr b="1" lang="en-US">
                <a:solidFill>
                  <a:srgbClr val="1E4E79"/>
                </a:solidFill>
              </a:rPr>
              <a:t>&gt;&gt;&gt; print (B[2][1]) # will print ‘a’</a:t>
            </a:r>
            <a:endParaRPr/>
          </a:p>
        </p:txBody>
      </p:sp>
      <p:sp>
        <p:nvSpPr>
          <p:cNvPr id="1019" name="Google Shape;1019;p9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020" name="Google Shape;1020;p9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021" name="Google Shape;1021;p9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9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Conditional Statements</a:t>
            </a:r>
            <a:endParaRPr/>
          </a:p>
        </p:txBody>
      </p:sp>
      <p:sp>
        <p:nvSpPr>
          <p:cNvPr id="1027" name="Google Shape;1027;p9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028" name="Google Shape;1028;p9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029" name="Google Shape;1029;p9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030" name="Google Shape;1030;p94"/>
          <p:cNvPicPr preferRelativeResize="0"/>
          <p:nvPr>
            <p:ph idx="1" type="body"/>
          </p:nvPr>
        </p:nvPicPr>
        <p:blipFill rotWithShape="1">
          <a:blip r:embed="rId3">
            <a:alphaModFix/>
          </a:blip>
          <a:srcRect b="0" l="0" r="0" t="0"/>
          <a:stretch/>
        </p:blipFill>
        <p:spPr>
          <a:xfrm>
            <a:off x="6320790" y="1809115"/>
            <a:ext cx="5181600" cy="3761740"/>
          </a:xfrm>
          <a:prstGeom prst="rect">
            <a:avLst/>
          </a:prstGeom>
          <a:noFill/>
          <a:ln>
            <a:noFill/>
          </a:ln>
        </p:spPr>
      </p:pic>
      <p:pic>
        <p:nvPicPr>
          <p:cNvPr id="1031" name="Google Shape;1031;p94"/>
          <p:cNvPicPr preferRelativeResize="0"/>
          <p:nvPr>
            <p:ph idx="2" type="body"/>
          </p:nvPr>
        </p:nvPicPr>
        <p:blipFill rotWithShape="1">
          <a:blip r:embed="rId4">
            <a:alphaModFix/>
          </a:blip>
          <a:srcRect b="0" l="0" r="0" t="0"/>
          <a:stretch/>
        </p:blipFill>
        <p:spPr>
          <a:xfrm>
            <a:off x="607695" y="2102485"/>
            <a:ext cx="5181600" cy="317436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9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Conditional Statements</a:t>
            </a:r>
            <a:endParaRPr/>
          </a:p>
        </p:txBody>
      </p:sp>
      <p:sp>
        <p:nvSpPr>
          <p:cNvPr id="1037" name="Google Shape;1037;p9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038" name="Google Shape;1038;p9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039" name="Google Shape;1039;p9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040" name="Google Shape;1040;p95"/>
          <p:cNvSpPr txBox="1"/>
          <p:nvPr>
            <p:ph idx="1" type="body"/>
          </p:nvPr>
        </p:nvSpPr>
        <p:spPr>
          <a:xfrm>
            <a:off x="838200" y="1825625"/>
            <a:ext cx="9943465" cy="489648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Example: check if a number is positive, negative or zero</a:t>
            </a:r>
            <a:endParaRPr/>
          </a:p>
          <a:p>
            <a:pPr indent="-50800" lvl="0" marL="22860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rgbClr val="1E4E79"/>
              </a:buClr>
              <a:buSzPts val="2800"/>
              <a:buNone/>
            </a:pPr>
            <a:r>
              <a:rPr b="1" lang="en-US">
                <a:solidFill>
                  <a:srgbClr val="1E4E79"/>
                </a:solidFill>
              </a:rPr>
              <a:t>num = 62</a:t>
            </a:r>
            <a:endParaRPr/>
          </a:p>
          <a:p>
            <a:pPr indent="0" lvl="0" marL="0" rtl="0" algn="l">
              <a:lnSpc>
                <a:spcPct val="90000"/>
              </a:lnSpc>
              <a:spcBef>
                <a:spcPts val="1000"/>
              </a:spcBef>
              <a:spcAft>
                <a:spcPts val="0"/>
              </a:spcAft>
              <a:buClr>
                <a:srgbClr val="1E4E79"/>
              </a:buClr>
              <a:buSzPts val="2800"/>
              <a:buNone/>
            </a:pPr>
            <a:r>
              <a:rPr b="1" lang="en-US">
                <a:solidFill>
                  <a:srgbClr val="1E4E79"/>
                </a:solidFill>
              </a:rPr>
              <a:t>if (num&lt;0):</a:t>
            </a:r>
            <a:endParaRPr/>
          </a:p>
          <a:p>
            <a:pPr indent="0" lvl="0" marL="0" rtl="0" algn="l">
              <a:lnSpc>
                <a:spcPct val="90000"/>
              </a:lnSpc>
              <a:spcBef>
                <a:spcPts val="1000"/>
              </a:spcBef>
              <a:spcAft>
                <a:spcPts val="0"/>
              </a:spcAft>
              <a:buClr>
                <a:srgbClr val="1E4E79"/>
              </a:buClr>
              <a:buSzPts val="2800"/>
              <a:buNone/>
            </a:pPr>
            <a:r>
              <a:rPr b="1" lang="en-US">
                <a:solidFill>
                  <a:srgbClr val="1E4E79"/>
                </a:solidFill>
              </a:rPr>
              <a:t>print(“Number is negative”)</a:t>
            </a:r>
            <a:endParaRPr/>
          </a:p>
          <a:p>
            <a:pPr indent="0" lvl="0" marL="0" rtl="0" algn="l">
              <a:lnSpc>
                <a:spcPct val="90000"/>
              </a:lnSpc>
              <a:spcBef>
                <a:spcPts val="1000"/>
              </a:spcBef>
              <a:spcAft>
                <a:spcPts val="0"/>
              </a:spcAft>
              <a:buClr>
                <a:srgbClr val="1E4E79"/>
              </a:buClr>
              <a:buSzPts val="2800"/>
              <a:buNone/>
            </a:pPr>
            <a:r>
              <a:rPr b="1" lang="en-US">
                <a:solidFill>
                  <a:srgbClr val="1E4E79"/>
                </a:solidFill>
              </a:rPr>
              <a:t>elif (num==0):</a:t>
            </a:r>
            <a:endParaRPr/>
          </a:p>
          <a:p>
            <a:pPr indent="0" lvl="0" marL="0" rtl="0" algn="l">
              <a:lnSpc>
                <a:spcPct val="90000"/>
              </a:lnSpc>
              <a:spcBef>
                <a:spcPts val="1000"/>
              </a:spcBef>
              <a:spcAft>
                <a:spcPts val="0"/>
              </a:spcAft>
              <a:buClr>
                <a:srgbClr val="1E4E79"/>
              </a:buClr>
              <a:buSzPts val="2800"/>
              <a:buNone/>
            </a:pPr>
            <a:r>
              <a:rPr b="1" lang="en-US">
                <a:solidFill>
                  <a:srgbClr val="1E4E79"/>
                </a:solidFill>
              </a:rPr>
              <a:t>print(“Number is zero”)</a:t>
            </a:r>
            <a:endParaRPr/>
          </a:p>
          <a:p>
            <a:pPr indent="0" lvl="0" marL="0" rtl="0" algn="l">
              <a:lnSpc>
                <a:spcPct val="90000"/>
              </a:lnSpc>
              <a:spcBef>
                <a:spcPts val="1000"/>
              </a:spcBef>
              <a:spcAft>
                <a:spcPts val="0"/>
              </a:spcAft>
              <a:buClr>
                <a:srgbClr val="1E4E79"/>
              </a:buClr>
              <a:buSzPts val="2800"/>
              <a:buNone/>
            </a:pPr>
            <a:r>
              <a:rPr b="1" lang="en-US">
                <a:solidFill>
                  <a:srgbClr val="1E4E79"/>
                </a:solidFill>
              </a:rPr>
              <a:t>else:</a:t>
            </a:r>
            <a:endParaRPr/>
          </a:p>
          <a:p>
            <a:pPr indent="0" lvl="0" marL="0" rtl="0" algn="l">
              <a:lnSpc>
                <a:spcPct val="90000"/>
              </a:lnSpc>
              <a:spcBef>
                <a:spcPts val="1000"/>
              </a:spcBef>
              <a:spcAft>
                <a:spcPts val="0"/>
              </a:spcAft>
              <a:buClr>
                <a:srgbClr val="1E4E79"/>
              </a:buClr>
              <a:buSzPts val="2800"/>
              <a:buNone/>
            </a:pPr>
            <a:r>
              <a:rPr b="1" lang="en-US">
                <a:solidFill>
                  <a:srgbClr val="1E4E79"/>
                </a:solidFill>
              </a:rPr>
              <a:t>print(“Number is positive”)</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9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Complex Conditional Statements</a:t>
            </a:r>
            <a:endParaRPr/>
          </a:p>
        </p:txBody>
      </p:sp>
      <p:sp>
        <p:nvSpPr>
          <p:cNvPr id="1046" name="Google Shape;1046;p9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047" name="Google Shape;1047;p9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048" name="Google Shape;1048;p9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049" name="Google Shape;1049;p96"/>
          <p:cNvPicPr preferRelativeResize="0"/>
          <p:nvPr>
            <p:ph idx="1" type="body"/>
          </p:nvPr>
        </p:nvPicPr>
        <p:blipFill rotWithShape="1">
          <a:blip r:embed="rId3">
            <a:alphaModFix/>
          </a:blip>
          <a:srcRect b="0" l="0" r="0" t="0"/>
          <a:stretch/>
        </p:blipFill>
        <p:spPr>
          <a:xfrm>
            <a:off x="1376680" y="1691005"/>
            <a:ext cx="6655435" cy="413512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9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Complex Conditional Statements</a:t>
            </a:r>
            <a:endParaRPr/>
          </a:p>
        </p:txBody>
      </p:sp>
      <p:sp>
        <p:nvSpPr>
          <p:cNvPr id="1055" name="Google Shape;1055;p9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056" name="Google Shape;1056;p9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057" name="Google Shape;1057;p9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058" name="Google Shape;1058;p97"/>
          <p:cNvPicPr preferRelativeResize="0"/>
          <p:nvPr>
            <p:ph idx="1" type="body"/>
          </p:nvPr>
        </p:nvPicPr>
        <p:blipFill rotWithShape="1">
          <a:blip r:embed="rId3">
            <a:alphaModFix/>
          </a:blip>
          <a:srcRect b="0" l="0" r="0" t="0"/>
          <a:stretch/>
        </p:blipFill>
        <p:spPr>
          <a:xfrm>
            <a:off x="838200" y="2670175"/>
            <a:ext cx="5181600" cy="2661920"/>
          </a:xfrm>
          <a:prstGeom prst="rect">
            <a:avLst/>
          </a:prstGeom>
          <a:noFill/>
          <a:ln>
            <a:noFill/>
          </a:ln>
        </p:spPr>
      </p:pic>
      <p:pic>
        <p:nvPicPr>
          <p:cNvPr id="1059" name="Google Shape;1059;p97"/>
          <p:cNvPicPr preferRelativeResize="0"/>
          <p:nvPr>
            <p:ph idx="2" type="body"/>
          </p:nvPr>
        </p:nvPicPr>
        <p:blipFill rotWithShape="1">
          <a:blip r:embed="rId4">
            <a:alphaModFix/>
          </a:blip>
          <a:srcRect b="0" l="0" r="0" t="0"/>
          <a:stretch/>
        </p:blipFill>
        <p:spPr>
          <a:xfrm>
            <a:off x="6172200" y="2596515"/>
            <a:ext cx="5181600" cy="280924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9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While Loop</a:t>
            </a:r>
            <a:endParaRPr/>
          </a:p>
        </p:txBody>
      </p:sp>
      <p:sp>
        <p:nvSpPr>
          <p:cNvPr id="1065" name="Google Shape;1065;p9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066" name="Google Shape;1066;p9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067" name="Google Shape;1067;p9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068" name="Google Shape;1068;p98"/>
          <p:cNvPicPr preferRelativeResize="0"/>
          <p:nvPr>
            <p:ph idx="1" type="body"/>
          </p:nvPr>
        </p:nvPicPr>
        <p:blipFill rotWithShape="1">
          <a:blip r:embed="rId3">
            <a:alphaModFix/>
          </a:blip>
          <a:srcRect b="0" l="0" r="0" t="0"/>
          <a:stretch/>
        </p:blipFill>
        <p:spPr>
          <a:xfrm>
            <a:off x="838200" y="2207260"/>
            <a:ext cx="3547110" cy="3275330"/>
          </a:xfrm>
          <a:prstGeom prst="rect">
            <a:avLst/>
          </a:prstGeom>
          <a:noFill/>
          <a:ln>
            <a:noFill/>
          </a:ln>
        </p:spPr>
      </p:pic>
      <p:pic>
        <p:nvPicPr>
          <p:cNvPr id="1069" name="Google Shape;1069;p98"/>
          <p:cNvPicPr preferRelativeResize="0"/>
          <p:nvPr>
            <p:ph idx="2" type="body"/>
          </p:nvPr>
        </p:nvPicPr>
        <p:blipFill rotWithShape="1">
          <a:blip r:embed="rId4">
            <a:alphaModFix/>
          </a:blip>
          <a:srcRect b="0" l="0" r="0" t="0"/>
          <a:stretch/>
        </p:blipFill>
        <p:spPr>
          <a:xfrm>
            <a:off x="4955540" y="2009140"/>
            <a:ext cx="6887845" cy="283972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9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While Loop</a:t>
            </a:r>
            <a:endParaRPr/>
          </a:p>
        </p:txBody>
      </p:sp>
      <p:sp>
        <p:nvSpPr>
          <p:cNvPr id="1075" name="Google Shape;1075;p9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076" name="Google Shape;1076;p9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077" name="Google Shape;1077;p9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078" name="Google Shape;1078;p99"/>
          <p:cNvPicPr preferRelativeResize="0"/>
          <p:nvPr/>
        </p:nvPicPr>
        <p:blipFill rotWithShape="1">
          <a:blip r:embed="rId3">
            <a:alphaModFix/>
          </a:blip>
          <a:srcRect b="0" l="0" r="0" t="0"/>
          <a:stretch/>
        </p:blipFill>
        <p:spPr>
          <a:xfrm>
            <a:off x="1852295" y="1691005"/>
            <a:ext cx="8486775" cy="402907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0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While Loop</a:t>
            </a:r>
            <a:endParaRPr/>
          </a:p>
        </p:txBody>
      </p:sp>
      <p:sp>
        <p:nvSpPr>
          <p:cNvPr id="1084" name="Google Shape;1084;p100"/>
          <p:cNvSpPr txBox="1"/>
          <p:nvPr>
            <p:ph idx="1" type="body"/>
          </p:nvPr>
        </p:nvSpPr>
        <p:spPr>
          <a:xfrm>
            <a:off x="838200" y="1825625"/>
            <a:ext cx="8585200" cy="435165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Example : sum of first 10 numbers</a:t>
            </a:r>
            <a:endParaRPr/>
          </a:p>
          <a:p>
            <a:pPr indent="0" lvl="0" marL="0" rtl="0" algn="l">
              <a:lnSpc>
                <a:spcPct val="90000"/>
              </a:lnSpc>
              <a:spcBef>
                <a:spcPts val="1000"/>
              </a:spcBef>
              <a:spcAft>
                <a:spcPts val="0"/>
              </a:spcAft>
              <a:buClr>
                <a:schemeClr val="dk1"/>
              </a:buClr>
              <a:buSzPts val="2800"/>
              <a:buNone/>
            </a:pPr>
            <a:r>
              <a:t/>
            </a:r>
            <a:endParaRPr b="1">
              <a:solidFill>
                <a:srgbClr val="1E4E79"/>
              </a:solidFill>
            </a:endParaRPr>
          </a:p>
        </p:txBody>
      </p:sp>
      <p:sp>
        <p:nvSpPr>
          <p:cNvPr id="1085" name="Google Shape;1085;p10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086" name="Google Shape;1086;p10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087" name="Google Shape;1087;p10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088" name="Google Shape;1088;p100"/>
          <p:cNvSpPr txBox="1"/>
          <p:nvPr/>
        </p:nvSpPr>
        <p:spPr>
          <a:xfrm>
            <a:off x="1365160" y="3116687"/>
            <a:ext cx="2562895"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Sum=0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While (a&lt;11):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sum=sum+a</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a=a+1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Print(sum)</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10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While Loop</a:t>
            </a:r>
            <a:endParaRPr/>
          </a:p>
        </p:txBody>
      </p:sp>
      <p:sp>
        <p:nvSpPr>
          <p:cNvPr id="1094" name="Google Shape;1094;p101"/>
          <p:cNvSpPr txBox="1"/>
          <p:nvPr>
            <p:ph idx="1" type="body"/>
          </p:nvPr>
        </p:nvSpPr>
        <p:spPr>
          <a:xfrm>
            <a:off x="838200" y="1825625"/>
            <a:ext cx="8585200" cy="435165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Example : sum of first 10 numbers</a:t>
            </a:r>
            <a:endParaRPr/>
          </a:p>
          <a:p>
            <a:pPr indent="0" lvl="0" marL="0" rtl="0" algn="l">
              <a:lnSpc>
                <a:spcPct val="90000"/>
              </a:lnSpc>
              <a:spcBef>
                <a:spcPts val="1000"/>
              </a:spcBef>
              <a:spcAft>
                <a:spcPts val="0"/>
              </a:spcAft>
              <a:buClr>
                <a:srgbClr val="1E4E79"/>
              </a:buClr>
              <a:buSzPts val="2800"/>
              <a:buNone/>
            </a:pPr>
            <a:r>
              <a:rPr b="1" lang="en-US">
                <a:solidFill>
                  <a:srgbClr val="1E4E79"/>
                </a:solidFill>
              </a:rPr>
              <a:t>num=1</a:t>
            </a:r>
            <a:endParaRPr/>
          </a:p>
          <a:p>
            <a:pPr indent="0" lvl="0" marL="0" rtl="0" algn="l">
              <a:lnSpc>
                <a:spcPct val="90000"/>
              </a:lnSpc>
              <a:spcBef>
                <a:spcPts val="1000"/>
              </a:spcBef>
              <a:spcAft>
                <a:spcPts val="0"/>
              </a:spcAft>
              <a:buClr>
                <a:srgbClr val="1E4E79"/>
              </a:buClr>
              <a:buSzPts val="2800"/>
              <a:buNone/>
            </a:pPr>
            <a:r>
              <a:rPr b="1" lang="en-US">
                <a:solidFill>
                  <a:srgbClr val="1E4E79"/>
                </a:solidFill>
              </a:rPr>
              <a:t>sum=0</a:t>
            </a:r>
            <a:endParaRPr/>
          </a:p>
          <a:p>
            <a:pPr indent="0" lvl="0" marL="0" rtl="0" algn="l">
              <a:lnSpc>
                <a:spcPct val="90000"/>
              </a:lnSpc>
              <a:spcBef>
                <a:spcPts val="1000"/>
              </a:spcBef>
              <a:spcAft>
                <a:spcPts val="0"/>
              </a:spcAft>
              <a:buClr>
                <a:srgbClr val="1E4E79"/>
              </a:buClr>
              <a:buSzPts val="2800"/>
              <a:buNone/>
            </a:pPr>
            <a:r>
              <a:rPr b="1" lang="en-US">
                <a:solidFill>
                  <a:srgbClr val="1E4E79"/>
                </a:solidFill>
              </a:rPr>
              <a:t>while (num &lt;= 10):</a:t>
            </a:r>
            <a:endParaRPr/>
          </a:p>
          <a:p>
            <a:pPr indent="0" lvl="0" marL="0" rtl="0" algn="l">
              <a:lnSpc>
                <a:spcPct val="90000"/>
              </a:lnSpc>
              <a:spcBef>
                <a:spcPts val="1000"/>
              </a:spcBef>
              <a:spcAft>
                <a:spcPts val="0"/>
              </a:spcAft>
              <a:buClr>
                <a:srgbClr val="1E4E79"/>
              </a:buClr>
              <a:buSzPts val="2800"/>
              <a:buNone/>
            </a:pPr>
            <a:r>
              <a:rPr b="1" lang="en-US">
                <a:solidFill>
                  <a:srgbClr val="1E4E79"/>
                </a:solidFill>
              </a:rPr>
              <a:t> 	sum = sum + num</a:t>
            </a:r>
            <a:endParaRPr/>
          </a:p>
          <a:p>
            <a:pPr indent="0" lvl="0" marL="0" rtl="0" algn="l">
              <a:lnSpc>
                <a:spcPct val="90000"/>
              </a:lnSpc>
              <a:spcBef>
                <a:spcPts val="1000"/>
              </a:spcBef>
              <a:spcAft>
                <a:spcPts val="0"/>
              </a:spcAft>
              <a:buClr>
                <a:srgbClr val="1E4E79"/>
              </a:buClr>
              <a:buSzPts val="2800"/>
              <a:buNone/>
            </a:pPr>
            <a:r>
              <a:rPr b="1" lang="en-US">
                <a:solidFill>
                  <a:srgbClr val="1E4E79"/>
                </a:solidFill>
              </a:rPr>
              <a:t> 	num = num + 1</a:t>
            </a:r>
            <a:endParaRPr/>
          </a:p>
          <a:p>
            <a:pPr indent="0" lvl="0" marL="0" rtl="0" algn="l">
              <a:lnSpc>
                <a:spcPct val="90000"/>
              </a:lnSpc>
              <a:spcBef>
                <a:spcPts val="1000"/>
              </a:spcBef>
              <a:spcAft>
                <a:spcPts val="0"/>
              </a:spcAft>
              <a:buClr>
                <a:srgbClr val="1E4E79"/>
              </a:buClr>
              <a:buSzPts val="2800"/>
              <a:buNone/>
            </a:pPr>
            <a:r>
              <a:rPr b="1" lang="en-US">
                <a:solidFill>
                  <a:srgbClr val="1E4E79"/>
                </a:solidFill>
              </a:rPr>
              <a:t>else :</a:t>
            </a:r>
            <a:endParaRPr/>
          </a:p>
          <a:p>
            <a:pPr indent="0" lvl="0" marL="0" rtl="0" algn="l">
              <a:lnSpc>
                <a:spcPct val="90000"/>
              </a:lnSpc>
              <a:spcBef>
                <a:spcPts val="1000"/>
              </a:spcBef>
              <a:spcAft>
                <a:spcPts val="0"/>
              </a:spcAft>
              <a:buClr>
                <a:srgbClr val="1E4E79"/>
              </a:buClr>
              <a:buSzPts val="2800"/>
              <a:buNone/>
            </a:pPr>
            <a:r>
              <a:rPr b="1" lang="en-US">
                <a:solidFill>
                  <a:srgbClr val="1E4E79"/>
                </a:solidFill>
              </a:rPr>
              <a:t>	print(sum)</a:t>
            </a:r>
            <a:endParaRPr/>
          </a:p>
        </p:txBody>
      </p:sp>
      <p:sp>
        <p:nvSpPr>
          <p:cNvPr id="1095" name="Google Shape;1095;p10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096" name="Google Shape;1096;p10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097" name="Google Shape;1097;p10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10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for Loop</a:t>
            </a:r>
            <a:endParaRPr/>
          </a:p>
        </p:txBody>
      </p:sp>
      <p:sp>
        <p:nvSpPr>
          <p:cNvPr id="1103" name="Google Shape;1103;p102"/>
          <p:cNvSpPr txBox="1"/>
          <p:nvPr>
            <p:ph idx="2" type="body"/>
          </p:nvPr>
        </p:nvSpPr>
        <p:spPr>
          <a:xfrm>
            <a:off x="6172200" y="1847850"/>
            <a:ext cx="5181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Sum of elements in a list</a:t>
            </a:r>
            <a:endParaRPr/>
          </a:p>
          <a:p>
            <a:pPr indent="0" lvl="0" marL="0" rtl="0" algn="l">
              <a:lnSpc>
                <a:spcPct val="90000"/>
              </a:lnSpc>
              <a:spcBef>
                <a:spcPts val="1000"/>
              </a:spcBef>
              <a:spcAft>
                <a:spcPts val="0"/>
              </a:spcAft>
              <a:buClr>
                <a:srgbClr val="1E4E79"/>
              </a:buClr>
              <a:buSzPts val="2800"/>
              <a:buNone/>
            </a:pPr>
            <a:r>
              <a:rPr b="1" lang="en-US">
                <a:solidFill>
                  <a:srgbClr val="1E4E79"/>
                </a:solidFill>
              </a:rPr>
              <a:t>???</a:t>
            </a:r>
            <a:endParaRPr/>
          </a:p>
        </p:txBody>
      </p:sp>
      <p:sp>
        <p:nvSpPr>
          <p:cNvPr id="1104" name="Google Shape;1104;p10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2/13/2024</a:t>
            </a:r>
            <a:endParaRPr/>
          </a:p>
        </p:txBody>
      </p:sp>
      <p:sp>
        <p:nvSpPr>
          <p:cNvPr id="1105" name="Google Shape;1105;p10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Dr. Ravirajsinh Vaghela</a:t>
            </a:r>
            <a:endParaRPr/>
          </a:p>
        </p:txBody>
      </p:sp>
      <p:sp>
        <p:nvSpPr>
          <p:cNvPr id="1106" name="Google Shape;1106;p10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107" name="Google Shape;1107;p102"/>
          <p:cNvPicPr preferRelativeResize="0"/>
          <p:nvPr>
            <p:ph idx="1" type="body"/>
          </p:nvPr>
        </p:nvPicPr>
        <p:blipFill rotWithShape="1">
          <a:blip r:embed="rId3">
            <a:alphaModFix/>
          </a:blip>
          <a:srcRect b="0" l="0" r="0" t="0"/>
          <a:stretch/>
        </p:blipFill>
        <p:spPr>
          <a:xfrm>
            <a:off x="775970" y="1999615"/>
            <a:ext cx="3700145" cy="2792095"/>
          </a:xfrm>
          <a:prstGeom prst="rect">
            <a:avLst/>
          </a:prstGeom>
          <a:noFill/>
          <a:ln>
            <a:noFill/>
          </a:ln>
        </p:spPr>
      </p:pic>
      <p:sp>
        <p:nvSpPr>
          <p:cNvPr id="1108" name="Google Shape;1108;p102"/>
          <p:cNvSpPr txBox="1"/>
          <p:nvPr/>
        </p:nvSpPr>
        <p:spPr>
          <a:xfrm>
            <a:off x="6001554" y="3255328"/>
            <a:ext cx="3709115" cy="255454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Lst=[1,2,3,5,7,9]</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Sum=0</a:t>
            </a:r>
            <a:endParaRPr b="0" i="0" sz="3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For x in Lst</a:t>
            </a:r>
            <a:endParaRPr b="0" i="0" sz="3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	sum=sum +x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Print(sum)</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Admin;Aastha</dc:creator>
</cp:coreProperties>
</file>